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0" r:id="rId1"/>
  </p:sldMasterIdLst>
  <p:notesMasterIdLst>
    <p:notesMasterId r:id="rId47"/>
  </p:notesMasterIdLst>
  <p:sldIdLst>
    <p:sldId id="259" r:id="rId2"/>
    <p:sldId id="369" r:id="rId3"/>
    <p:sldId id="261" r:id="rId4"/>
    <p:sldId id="260" r:id="rId5"/>
    <p:sldId id="367" r:id="rId6"/>
    <p:sldId id="262" r:id="rId7"/>
    <p:sldId id="263" r:id="rId8"/>
    <p:sldId id="348" r:id="rId9"/>
    <p:sldId id="304" r:id="rId10"/>
    <p:sldId id="349" r:id="rId11"/>
    <p:sldId id="266" r:id="rId12"/>
    <p:sldId id="267" r:id="rId13"/>
    <p:sldId id="353" r:id="rId14"/>
    <p:sldId id="355" r:id="rId15"/>
    <p:sldId id="356" r:id="rId16"/>
    <p:sldId id="354" r:id="rId17"/>
    <p:sldId id="357" r:id="rId18"/>
    <p:sldId id="358" r:id="rId19"/>
    <p:sldId id="312" r:id="rId20"/>
    <p:sldId id="316" r:id="rId21"/>
    <p:sldId id="317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59" r:id="rId30"/>
    <p:sldId id="360" r:id="rId31"/>
    <p:sldId id="361" r:id="rId32"/>
    <p:sldId id="362" r:id="rId33"/>
    <p:sldId id="363" r:id="rId34"/>
    <p:sldId id="330" r:id="rId35"/>
    <p:sldId id="331" r:id="rId36"/>
    <p:sldId id="332" r:id="rId37"/>
    <p:sldId id="333" r:id="rId38"/>
    <p:sldId id="364" r:id="rId39"/>
    <p:sldId id="296" r:id="rId40"/>
    <p:sldId id="365" r:id="rId41"/>
    <p:sldId id="350" r:id="rId42"/>
    <p:sldId id="301" r:id="rId43"/>
    <p:sldId id="347" r:id="rId44"/>
    <p:sldId id="368" r:id="rId45"/>
    <p:sldId id="305" r:id="rId46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27"/>
    <a:srgbClr val="F7AC0F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0971" autoAdjust="0"/>
  </p:normalViewPr>
  <p:slideViewPr>
    <p:cSldViewPr>
      <p:cViewPr varScale="1">
        <p:scale>
          <a:sx n="81" d="100"/>
          <a:sy n="81" d="100"/>
        </p:scale>
        <p:origin x="69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5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CD789-8046-48F5-8479-7F1154EAB7D2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0C998-7E35-460C-81B3-D81D57F11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7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0C998-7E35-460C-81B3-D81D57F114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0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0C998-7E35-460C-81B3-D81D57F114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2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9" y="0"/>
            <a:ext cx="121921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/>
              </a:defRPr>
            </a:lvl1pPr>
            <a:lvl2pPr>
              <a:defRPr sz="2400">
                <a:solidFill>
                  <a:schemeClr val="bg1"/>
                </a:solidFill>
                <a:latin typeface="Arial"/>
              </a:defRPr>
            </a:lvl2pPr>
            <a:lvl3pPr>
              <a:defRPr sz="2400">
                <a:solidFill>
                  <a:schemeClr val="bg1"/>
                </a:solidFill>
                <a:latin typeface="Arial"/>
              </a:defRPr>
            </a:lvl3pPr>
            <a:lvl4pPr>
              <a:defRPr sz="2400">
                <a:solidFill>
                  <a:schemeClr val="bg1"/>
                </a:solidFill>
                <a:latin typeface="Arial"/>
              </a:defRPr>
            </a:lvl4pPr>
            <a:lvl5pPr>
              <a:defRPr sz="24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97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inside01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-28032"/>
            <a:ext cx="12192000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6921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383838"/>
                </a:solidFill>
                <a:latin typeface="Arial"/>
              </a:defRPr>
            </a:lvl1pPr>
            <a:lvl2pPr>
              <a:defRPr sz="2400">
                <a:solidFill>
                  <a:srgbClr val="383838"/>
                </a:solidFill>
                <a:latin typeface="Arial"/>
              </a:defRPr>
            </a:lvl2pPr>
            <a:lvl3pPr>
              <a:defRPr sz="2400">
                <a:solidFill>
                  <a:srgbClr val="383838"/>
                </a:solidFill>
                <a:latin typeface="Arial"/>
              </a:defRPr>
            </a:lvl3pPr>
            <a:lvl4pPr>
              <a:defRPr sz="2400">
                <a:solidFill>
                  <a:srgbClr val="383838"/>
                </a:solidFill>
                <a:latin typeface="Arial"/>
              </a:defRPr>
            </a:lvl4pPr>
            <a:lvl5pPr>
              <a:defRPr sz="2400">
                <a:solidFill>
                  <a:srgbClr val="383838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6248400"/>
            <a:ext cx="22288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38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inside03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92000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383838"/>
                </a:solidFill>
                <a:latin typeface="Arial"/>
              </a:defRPr>
            </a:lvl1pPr>
            <a:lvl2pPr>
              <a:defRPr sz="2400">
                <a:solidFill>
                  <a:srgbClr val="383838"/>
                </a:solidFill>
                <a:latin typeface="Arial"/>
              </a:defRPr>
            </a:lvl2pPr>
            <a:lvl3pPr>
              <a:defRPr sz="2400">
                <a:solidFill>
                  <a:srgbClr val="383838"/>
                </a:solidFill>
                <a:latin typeface="Arial"/>
              </a:defRPr>
            </a:lvl3pPr>
            <a:lvl4pPr>
              <a:defRPr sz="2400">
                <a:solidFill>
                  <a:srgbClr val="383838"/>
                </a:solidFill>
                <a:latin typeface="Arial"/>
              </a:defRPr>
            </a:lvl4pPr>
            <a:lvl5pPr>
              <a:defRPr sz="2400">
                <a:solidFill>
                  <a:srgbClr val="383838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6248400"/>
            <a:ext cx="22288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4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 descr="inside02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92000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B2F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383838"/>
                </a:solidFill>
                <a:latin typeface="Arial"/>
              </a:defRPr>
            </a:lvl1pPr>
            <a:lvl2pPr>
              <a:defRPr sz="2400">
                <a:solidFill>
                  <a:srgbClr val="383838"/>
                </a:solidFill>
                <a:latin typeface="Arial"/>
              </a:defRPr>
            </a:lvl2pPr>
            <a:lvl3pPr>
              <a:defRPr sz="2400">
                <a:solidFill>
                  <a:srgbClr val="383838"/>
                </a:solidFill>
                <a:latin typeface="Arial"/>
              </a:defRPr>
            </a:lvl3pPr>
            <a:lvl4pPr>
              <a:defRPr sz="2400">
                <a:solidFill>
                  <a:srgbClr val="383838"/>
                </a:solidFill>
                <a:latin typeface="Arial"/>
              </a:defRPr>
            </a:lvl4pPr>
            <a:lvl5pPr>
              <a:defRPr sz="2400">
                <a:solidFill>
                  <a:srgbClr val="383838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6248400"/>
            <a:ext cx="22288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49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149" y="1600200"/>
            <a:ext cx="7545765" cy="1828800"/>
          </a:xfrm>
        </p:spPr>
        <p:txBody>
          <a:bodyPr anchor="b">
            <a:noAutofit/>
          </a:bodyPr>
          <a:lstStyle>
            <a:lvl1pPr algn="l">
              <a:defRPr sz="55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150" y="3505200"/>
            <a:ext cx="7545765" cy="914400"/>
          </a:xfrm>
        </p:spPr>
        <p:txBody>
          <a:bodyPr anchor="t">
            <a:noAutofit/>
          </a:bodyPr>
          <a:lstStyle>
            <a:lvl1pPr marL="0" indent="0">
              <a:buNone/>
              <a:defRPr sz="26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021795"/>
            <a:ext cx="3201234" cy="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8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149" y="1600200"/>
            <a:ext cx="7545765" cy="1828800"/>
          </a:xfrm>
        </p:spPr>
        <p:txBody>
          <a:bodyPr anchor="b">
            <a:noAutofit/>
          </a:bodyPr>
          <a:lstStyle>
            <a:lvl1pPr algn="l">
              <a:defRPr sz="55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150" y="3505200"/>
            <a:ext cx="7545765" cy="914400"/>
          </a:xfrm>
        </p:spPr>
        <p:txBody>
          <a:bodyPr anchor="t">
            <a:noAutofit/>
          </a:bodyPr>
          <a:lstStyle>
            <a:lvl1pPr marL="0" indent="0">
              <a:buNone/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021795"/>
            <a:ext cx="3201234" cy="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53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" y="0"/>
            <a:ext cx="1219200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3425" y="3048000"/>
            <a:ext cx="7545765" cy="1828800"/>
          </a:xfrm>
        </p:spPr>
        <p:txBody>
          <a:bodyPr anchor="b">
            <a:noAutofit/>
          </a:bodyPr>
          <a:lstStyle>
            <a:lvl1pPr algn="l">
              <a:defRPr sz="55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3426" y="4953000"/>
            <a:ext cx="7545765" cy="914400"/>
          </a:xfrm>
        </p:spPr>
        <p:txBody>
          <a:bodyPr anchor="t">
            <a:noAutofit/>
          </a:bodyPr>
          <a:lstStyle>
            <a:lvl1pPr marL="0" indent="0">
              <a:buNone/>
              <a:defRPr sz="26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467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rgbClr val="000000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rightRoom" dir="t"/>
          </a:scene3d>
          <a:sp3d contourW="25400" prstMaterial="powder">
            <a:bevelT w="38100" h="12700"/>
            <a:contourClr>
              <a:srgbClr val="4A7CC6">
                <a:lumMod val="40000"/>
                <a:lumOff val="60000"/>
              </a:srgbClr>
            </a:contourClr>
          </a:sp3d>
        </p:spPr>
        <p:txBody>
          <a:bodyPr/>
          <a:lstStyle/>
          <a:p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/>
              </a:defRPr>
            </a:lvl1pPr>
            <a:lvl2pPr>
              <a:defRPr sz="2400">
                <a:solidFill>
                  <a:schemeClr val="bg1"/>
                </a:solidFill>
                <a:latin typeface="Arial"/>
              </a:defRPr>
            </a:lvl2pPr>
            <a:lvl3pPr>
              <a:defRPr sz="2400">
                <a:solidFill>
                  <a:schemeClr val="bg1"/>
                </a:solidFill>
                <a:latin typeface="Arial"/>
              </a:defRPr>
            </a:lvl3pPr>
            <a:lvl4pPr>
              <a:defRPr sz="2400">
                <a:solidFill>
                  <a:schemeClr val="bg1"/>
                </a:solidFill>
                <a:latin typeface="Arial"/>
              </a:defRPr>
            </a:lvl4pPr>
            <a:lvl5pPr>
              <a:defRPr sz="24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7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/>
              </a:defRPr>
            </a:lvl1pPr>
            <a:lvl2pPr>
              <a:defRPr sz="2400">
                <a:solidFill>
                  <a:schemeClr val="bg1"/>
                </a:solidFill>
                <a:latin typeface="Arial"/>
              </a:defRPr>
            </a:lvl2pPr>
            <a:lvl3pPr>
              <a:defRPr sz="2400">
                <a:solidFill>
                  <a:schemeClr val="bg1"/>
                </a:solidFill>
                <a:latin typeface="Arial"/>
              </a:defRPr>
            </a:lvl3pPr>
            <a:lvl4pPr>
              <a:defRPr sz="2400">
                <a:solidFill>
                  <a:schemeClr val="bg1"/>
                </a:solidFill>
                <a:latin typeface="Arial"/>
              </a:defRPr>
            </a:lvl4pPr>
            <a:lvl5pPr>
              <a:defRPr sz="24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08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6921E"/>
              </a:gs>
              <a:gs pos="100000">
                <a:srgbClr val="C54931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rightRoom" dir="t"/>
          </a:scene3d>
          <a:sp3d contourW="25400" prstMaterial="powder">
            <a:bevelT w="38100" h="12700"/>
            <a:contourClr>
              <a:srgbClr val="4A7CC6">
                <a:lumMod val="40000"/>
                <a:lumOff val="60000"/>
              </a:srgbClr>
            </a:contourClr>
          </a:sp3d>
        </p:spPr>
        <p:txBody>
          <a:bodyPr/>
          <a:lstStyle/>
          <a:p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-154028" y="-2743200"/>
            <a:ext cx="12346028" cy="10287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/>
              </a:defRPr>
            </a:lvl1pPr>
            <a:lvl2pPr>
              <a:defRPr sz="2400">
                <a:solidFill>
                  <a:schemeClr val="bg1"/>
                </a:solidFill>
                <a:latin typeface="Arial"/>
              </a:defRPr>
            </a:lvl2pPr>
            <a:lvl3pPr>
              <a:defRPr sz="2400">
                <a:solidFill>
                  <a:schemeClr val="bg1"/>
                </a:solidFill>
                <a:latin typeface="Arial"/>
              </a:defRPr>
            </a:lvl3pPr>
            <a:lvl4pPr>
              <a:defRPr sz="2400">
                <a:solidFill>
                  <a:schemeClr val="bg1"/>
                </a:solidFill>
                <a:latin typeface="Arial"/>
              </a:defRPr>
            </a:lvl4pPr>
            <a:lvl5pPr>
              <a:defRPr sz="24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32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rgbClr val="000000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rightRoom" dir="t"/>
          </a:scene3d>
          <a:sp3d contourW="25400" prstMaterial="powder">
            <a:bevelT w="38100" h="12700"/>
            <a:contourClr>
              <a:srgbClr val="4A7CC6">
                <a:lumMod val="40000"/>
                <a:lumOff val="60000"/>
              </a:srgbClr>
            </a:contourClr>
          </a:sp3d>
        </p:spPr>
        <p:txBody>
          <a:bodyPr/>
          <a:lstStyle/>
          <a:p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54028" y="-2743200"/>
            <a:ext cx="12346028" cy="10287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/>
              </a:defRPr>
            </a:lvl1pPr>
            <a:lvl2pPr>
              <a:defRPr sz="2400">
                <a:solidFill>
                  <a:schemeClr val="bg1"/>
                </a:solidFill>
                <a:latin typeface="Arial"/>
              </a:defRPr>
            </a:lvl2pPr>
            <a:lvl3pPr>
              <a:defRPr sz="2400">
                <a:solidFill>
                  <a:schemeClr val="bg1"/>
                </a:solidFill>
                <a:latin typeface="Arial"/>
              </a:defRPr>
            </a:lvl3pPr>
            <a:lvl4pPr>
              <a:defRPr sz="2400">
                <a:solidFill>
                  <a:schemeClr val="bg1"/>
                </a:solidFill>
                <a:latin typeface="Arial"/>
              </a:defRPr>
            </a:lvl4pPr>
            <a:lvl5pPr>
              <a:defRPr sz="24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57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54028" y="-2743200"/>
            <a:ext cx="12346028" cy="10287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/>
              </a:defRPr>
            </a:lvl1pPr>
            <a:lvl2pPr>
              <a:defRPr sz="2400">
                <a:solidFill>
                  <a:schemeClr val="bg1"/>
                </a:solidFill>
                <a:latin typeface="Arial"/>
              </a:defRPr>
            </a:lvl2pPr>
            <a:lvl3pPr>
              <a:defRPr sz="2400">
                <a:solidFill>
                  <a:schemeClr val="bg1"/>
                </a:solidFill>
                <a:latin typeface="Arial"/>
              </a:defRPr>
            </a:lvl3pPr>
            <a:lvl4pPr>
              <a:defRPr sz="2400">
                <a:solidFill>
                  <a:schemeClr val="bg1"/>
                </a:solidFill>
                <a:latin typeface="Arial"/>
              </a:defRPr>
            </a:lvl4pPr>
            <a:lvl5pPr>
              <a:defRPr sz="24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5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91" y="674913"/>
            <a:ext cx="11431509" cy="858753"/>
          </a:xfrm>
        </p:spPr>
        <p:txBody>
          <a:bodyPr/>
          <a:lstStyle>
            <a:lvl1pPr>
              <a:defRPr>
                <a:solidFill>
                  <a:srgbClr val="F692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90689"/>
            <a:ext cx="10744200" cy="4510831"/>
          </a:xfrm>
        </p:spPr>
        <p:txBody>
          <a:bodyPr>
            <a:normAutofit/>
          </a:bodyPr>
          <a:lstStyle>
            <a:lvl1pPr>
              <a:defRPr sz="3200">
                <a:solidFill>
                  <a:srgbClr val="383838"/>
                </a:solidFill>
                <a:latin typeface="Arial"/>
              </a:defRPr>
            </a:lvl1pPr>
            <a:lvl2pPr>
              <a:defRPr sz="3200">
                <a:solidFill>
                  <a:srgbClr val="383838"/>
                </a:solidFill>
                <a:latin typeface="Arial"/>
              </a:defRPr>
            </a:lvl2pPr>
            <a:lvl3pPr>
              <a:defRPr sz="3200">
                <a:solidFill>
                  <a:srgbClr val="383838"/>
                </a:solidFill>
                <a:latin typeface="Arial"/>
              </a:defRPr>
            </a:lvl3pPr>
            <a:lvl4pPr>
              <a:defRPr sz="3200">
                <a:solidFill>
                  <a:srgbClr val="383838"/>
                </a:solidFill>
                <a:latin typeface="Arial"/>
              </a:defRPr>
            </a:lvl4pPr>
            <a:lvl5pPr>
              <a:defRPr sz="3200">
                <a:solidFill>
                  <a:srgbClr val="383838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42" y="0"/>
            <a:ext cx="12192127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301160"/>
            <a:ext cx="22288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1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B2F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383838"/>
                </a:solidFill>
                <a:latin typeface="Arial"/>
              </a:defRPr>
            </a:lvl1pPr>
            <a:lvl2pPr>
              <a:defRPr sz="2400">
                <a:solidFill>
                  <a:srgbClr val="383838"/>
                </a:solidFill>
                <a:latin typeface="Arial"/>
              </a:defRPr>
            </a:lvl2pPr>
            <a:lvl3pPr>
              <a:defRPr sz="2400">
                <a:solidFill>
                  <a:srgbClr val="383838"/>
                </a:solidFill>
                <a:latin typeface="Arial"/>
              </a:defRPr>
            </a:lvl3pPr>
            <a:lvl4pPr>
              <a:defRPr sz="2400">
                <a:solidFill>
                  <a:srgbClr val="383838"/>
                </a:solidFill>
                <a:latin typeface="Arial"/>
              </a:defRPr>
            </a:lvl4pPr>
            <a:lvl5pPr>
              <a:defRPr sz="2400">
                <a:solidFill>
                  <a:srgbClr val="383838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" y="-8467"/>
            <a:ext cx="12192000" cy="4572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rgbClr val="000000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rightRoom" dir="t"/>
          </a:scene3d>
          <a:sp3d contourW="25400" prstMaterial="powder">
            <a:bevelT w="38100" h="12700"/>
            <a:contourClr>
              <a:srgbClr val="4A7CC6">
                <a:lumMod val="40000"/>
                <a:lumOff val="60000"/>
              </a:srgbClr>
            </a:contourClr>
          </a:sp3d>
        </p:spPr>
        <p:txBody>
          <a:bodyPr/>
          <a:lstStyle/>
          <a:p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6248400"/>
            <a:ext cx="22288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2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B2F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383838"/>
                </a:solidFill>
                <a:latin typeface="Arial"/>
              </a:defRPr>
            </a:lvl1pPr>
            <a:lvl2pPr>
              <a:defRPr sz="2400">
                <a:solidFill>
                  <a:srgbClr val="383838"/>
                </a:solidFill>
                <a:latin typeface="Arial"/>
              </a:defRPr>
            </a:lvl2pPr>
            <a:lvl3pPr>
              <a:defRPr sz="2400">
                <a:solidFill>
                  <a:srgbClr val="383838"/>
                </a:solidFill>
                <a:latin typeface="Arial"/>
              </a:defRPr>
            </a:lvl3pPr>
            <a:lvl4pPr>
              <a:defRPr sz="2400">
                <a:solidFill>
                  <a:srgbClr val="383838"/>
                </a:solidFill>
                <a:latin typeface="Arial"/>
              </a:defRPr>
            </a:lvl4pPr>
            <a:lvl5pPr>
              <a:defRPr sz="2400">
                <a:solidFill>
                  <a:srgbClr val="383838"/>
                </a:solidFill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127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6248400"/>
            <a:ext cx="22288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12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29" y="1371601"/>
            <a:ext cx="9451261" cy="858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29" y="2695578"/>
            <a:ext cx="9451261" cy="3400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5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rgbClr val="FFFFFF"/>
          </a:solidFill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rgbClr val="FFFFFF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FFFFFF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rgbClr val="FFFFFF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FFFFFF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b="0" i="0" kern="1200">
          <a:solidFill>
            <a:srgbClr val="FFFFFF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8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>
          <a:xfrm>
            <a:off x="1294149" y="1600200"/>
            <a:ext cx="8840451" cy="1828800"/>
          </a:xfrm>
        </p:spPr>
        <p:txBody>
          <a:bodyPr/>
          <a:lstStyle/>
          <a:p>
            <a:r>
              <a:rPr lang="en-US" sz="2800" dirty="0" smtClean="0"/>
              <a:t>Practical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Machine </a:t>
            </a:r>
            <a:r>
              <a:rPr lang="en-US" sz="5400" dirty="0"/>
              <a:t>Learning</a:t>
            </a:r>
            <a:br>
              <a:rPr lang="en-US" sz="5400" dirty="0"/>
            </a:br>
            <a:r>
              <a:rPr lang="en-US" sz="2400" dirty="0"/>
              <a:t>Recommender Engine and Anomaly Detection</a:t>
            </a:r>
            <a:r>
              <a:rPr lang="en-US" sz="2000" dirty="0" smtClean="0"/>
              <a:t> </a:t>
            </a:r>
            <a:endParaRPr lang="de-DE" sz="1200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294148" y="4114800"/>
            <a:ext cx="7545765" cy="1981200"/>
          </a:xfrm>
        </p:spPr>
        <p:txBody>
          <a:bodyPr>
            <a:normAutofit fontScale="70000" lnSpcReduction="20000"/>
          </a:bodyPr>
          <a:lstStyle/>
          <a:p>
            <a:r>
              <a:rPr lang="en-US" sz="6000" b="0" dirty="0" smtClean="0"/>
              <a:t>Seth Juarez</a:t>
            </a:r>
          </a:p>
          <a:p>
            <a:r>
              <a:rPr lang="en-US" sz="3100" b="0" dirty="0" smtClean="0"/>
              <a:t>sethj@devexpress.com</a:t>
            </a:r>
          </a:p>
          <a:p>
            <a:r>
              <a:rPr lang="en-US" sz="3100" b="0" dirty="0" smtClean="0"/>
              <a:t>@</a:t>
            </a:r>
            <a:r>
              <a:rPr lang="en-US" sz="3100" b="0" dirty="0" err="1" smtClean="0"/>
              <a:t>sethjuarez</a:t>
            </a:r>
            <a:endParaRPr lang="en-US" sz="3100" b="0" dirty="0" smtClean="0"/>
          </a:p>
          <a:p>
            <a:r>
              <a:rPr lang="en-US" sz="3100" b="0" dirty="0" smtClean="0"/>
              <a:t>Analytics Program Manager</a:t>
            </a:r>
            <a:endParaRPr lang="en-US" sz="3100" b="0" dirty="0"/>
          </a:p>
          <a:p>
            <a:r>
              <a:rPr lang="en-US" b="0" dirty="0" smtClean="0"/>
              <a:t>DevExpress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03958"/>
            <a:ext cx="7748922" cy="31907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48200" y="3124200"/>
            <a:ext cx="4459309" cy="2602449"/>
            <a:chOff x="3067575" y="3498016"/>
            <a:chExt cx="4459309" cy="2602449"/>
          </a:xfrm>
        </p:grpSpPr>
        <p:sp>
          <p:nvSpPr>
            <p:cNvPr id="3" name="TextBox 2"/>
            <p:cNvSpPr txBox="1"/>
            <p:nvPr/>
          </p:nvSpPr>
          <p:spPr>
            <a:xfrm>
              <a:off x="4876800" y="5638800"/>
              <a:ext cx="2650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 can’t dance…</a:t>
              </a:r>
            </a:p>
          </p:txBody>
        </p:sp>
        <p:pic>
          <p:nvPicPr>
            <p:cNvPr id="1027" name="Picture 3" descr="C:\Users\sethj.GLENDALE\Desktop\lip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5443">
              <a:off x="3067575" y="3498016"/>
              <a:ext cx="1580188" cy="158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>
              <a:stCxn id="3" idx="0"/>
            </p:cNvCxnSpPr>
            <p:nvPr/>
          </p:nvCxnSpPr>
          <p:spPr bwMode="auto">
            <a:xfrm flipH="1" flipV="1">
              <a:off x="5105400" y="5105400"/>
              <a:ext cx="1096442" cy="533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150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applications</a:t>
            </a:r>
            <a:endParaRPr lang="en-US" dirty="0"/>
          </a:p>
        </p:txBody>
      </p:sp>
      <p:pic>
        <p:nvPicPr>
          <p:cNvPr id="4" name="Picture 2" descr="C:\Users\Seth\Desktop\Data star tre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359" y="1752601"/>
            <a:ext cx="3579274" cy="468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7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spam catchers</a:t>
            </a:r>
            <a:endParaRPr lang="en-US" dirty="0"/>
          </a:p>
          <a:p>
            <a:r>
              <a:rPr lang="en-US" dirty="0" err="1" smtClean="0"/>
              <a:t>ocr</a:t>
            </a:r>
            <a:r>
              <a:rPr lang="en-US" dirty="0" smtClean="0"/>
              <a:t> (optical character recognition</a:t>
            </a:r>
            <a:r>
              <a:rPr lang="en-US" dirty="0"/>
              <a:t>)</a:t>
            </a:r>
          </a:p>
          <a:p>
            <a:r>
              <a:rPr lang="en-US" dirty="0" smtClean="0"/>
              <a:t>natural language processing</a:t>
            </a:r>
            <a:endParaRPr lang="en-US" dirty="0"/>
          </a:p>
          <a:p>
            <a:r>
              <a:rPr lang="en-US" dirty="0" smtClean="0"/>
              <a:t>machine translation</a:t>
            </a:r>
            <a:endParaRPr lang="en-US" dirty="0"/>
          </a:p>
          <a:p>
            <a:r>
              <a:rPr lang="en-US" dirty="0" smtClean="0"/>
              <a:t>biology</a:t>
            </a:r>
            <a:endParaRPr lang="en-US" dirty="0"/>
          </a:p>
          <a:p>
            <a:r>
              <a:rPr lang="en-US" dirty="0" smtClean="0"/>
              <a:t>medicine</a:t>
            </a:r>
            <a:endParaRPr lang="en-US" dirty="0"/>
          </a:p>
          <a:p>
            <a:r>
              <a:rPr lang="en-US" dirty="0" smtClean="0"/>
              <a:t>robotics </a:t>
            </a:r>
            <a:r>
              <a:rPr lang="en-US" dirty="0"/>
              <a:t>(Autonomous Systems)</a:t>
            </a:r>
          </a:p>
          <a:p>
            <a:r>
              <a:rPr lang="en-US" dirty="0" smtClean="0"/>
              <a:t>etc…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3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4149" y="1600200"/>
            <a:ext cx="9373851" cy="1828800"/>
          </a:xfrm>
        </p:spPr>
        <p:txBody>
          <a:bodyPr/>
          <a:lstStyle/>
          <a:p>
            <a:r>
              <a:rPr lang="en-US" dirty="0" smtClean="0"/>
              <a:t>Recommender 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5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people like?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752600" y="2286000"/>
            <a:ext cx="3988750" cy="4002758"/>
            <a:chOff x="1752600" y="2286000"/>
            <a:chExt cx="3988750" cy="4002758"/>
          </a:xfrm>
        </p:grpSpPr>
        <p:grpSp>
          <p:nvGrpSpPr>
            <p:cNvPr id="22" name="Group 21"/>
            <p:cNvGrpSpPr/>
            <p:nvPr/>
          </p:nvGrpSpPr>
          <p:grpSpPr>
            <a:xfrm>
              <a:off x="1752600" y="2286000"/>
              <a:ext cx="3988750" cy="4002758"/>
              <a:chOff x="542314" y="2278958"/>
              <a:chExt cx="3988750" cy="4002758"/>
            </a:xfrm>
          </p:grpSpPr>
          <p:sp>
            <p:nvSpPr>
              <p:cNvPr id="26" name="Oval 25"/>
              <p:cNvSpPr/>
              <p:nvPr/>
            </p:nvSpPr>
            <p:spPr bwMode="auto">
              <a:xfrm rot="20430343">
                <a:off x="1168369" y="2527568"/>
                <a:ext cx="2070100" cy="964324"/>
              </a:xfrm>
              <a:prstGeom prst="ellipse">
                <a:avLst/>
              </a:prstGeom>
              <a:noFill/>
              <a:ln w="38100">
                <a:solidFill>
                  <a:srgbClr val="F6921E"/>
                </a:solidFill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eaLnBrk="1" hangingPunct="1">
                  <a:defRPr/>
                </a:pPr>
                <a:endParaRPr lang="en-US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+mn-ea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 rot="17273846">
                <a:off x="2860037" y="2678030"/>
                <a:ext cx="2070100" cy="1271955"/>
              </a:xfrm>
              <a:prstGeom prst="ellipse">
                <a:avLst/>
              </a:prstGeom>
              <a:noFill/>
              <a:ln w="38100">
                <a:solidFill>
                  <a:srgbClr val="F6921E"/>
                </a:solidFill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eaLnBrk="1" hangingPunct="1">
                  <a:defRPr/>
                </a:pPr>
                <a:endParaRPr lang="en-US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+mn-ea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 rot="12378219">
                <a:off x="542314" y="3777413"/>
                <a:ext cx="3186140" cy="2504303"/>
              </a:xfrm>
              <a:prstGeom prst="ellipse">
                <a:avLst/>
              </a:prstGeom>
              <a:noFill/>
              <a:ln w="38100">
                <a:solidFill>
                  <a:srgbClr val="F6921E"/>
                </a:solidFill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eaLnBrk="1" hangingPunct="1">
                  <a:defRPr/>
                </a:pPr>
                <a:endParaRPr lang="en-US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+mn-ea"/>
                </a:endParaRP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67000" y="2905099"/>
              <a:ext cx="606141" cy="60614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4097432"/>
              <a:ext cx="962672" cy="96267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2216">
              <a:off x="4953181" y="2390514"/>
              <a:ext cx="685800" cy="685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 rot="285129" flipH="1">
              <a:off x="3104273" y="3992066"/>
              <a:ext cx="482794" cy="96558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322" y="2523417"/>
              <a:ext cx="675670" cy="67567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62"/>
            <a:stretch/>
          </p:blipFill>
          <p:spPr>
            <a:xfrm>
              <a:off x="4532356" y="3304830"/>
              <a:ext cx="954044" cy="58137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3194" y="5198702"/>
              <a:ext cx="1002817" cy="100281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28837">
              <a:off x="2514600" y="5122146"/>
              <a:ext cx="804739" cy="80473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149" y="4320517"/>
              <a:ext cx="807296" cy="80729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8148056" y="2740895"/>
            <a:ext cx="1676400" cy="2410418"/>
            <a:chOff x="8127964" y="2902642"/>
            <a:chExt cx="1676400" cy="241041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964" y="3636660"/>
              <a:ext cx="1676400" cy="16764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8662235" y="2902642"/>
              <a:ext cx="6078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prstClr val="black"/>
                  </a:solidFill>
                </a:rPr>
                <a:t>?</a:t>
              </a:r>
              <a:endParaRPr lang="en-US" sz="54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4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33666"/>
            <a:ext cx="10744200" cy="440993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DF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does knowing people similarity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DF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when recommending something?</a:t>
            </a:r>
          </a:p>
        </p:txBody>
      </p:sp>
    </p:spTree>
    <p:extLst>
      <p:ext uri="{BB962C8B-B14F-4D97-AF65-F5344CB8AC3E}">
        <p14:creationId xmlns:p14="http://schemas.microsoft.com/office/powerpoint/2010/main" val="309920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are things alike?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752600" y="2286000"/>
            <a:ext cx="3988750" cy="4002758"/>
            <a:chOff x="542314" y="2278958"/>
            <a:chExt cx="3988750" cy="4002758"/>
          </a:xfrm>
        </p:grpSpPr>
        <p:sp>
          <p:nvSpPr>
            <p:cNvPr id="8" name="Oval 7"/>
            <p:cNvSpPr/>
            <p:nvPr/>
          </p:nvSpPr>
          <p:spPr bwMode="auto">
            <a:xfrm rot="20430343">
              <a:off x="1168369" y="2527568"/>
              <a:ext cx="2070100" cy="964324"/>
            </a:xfrm>
            <a:prstGeom prst="ellipse">
              <a:avLst/>
            </a:prstGeom>
            <a:noFill/>
            <a:ln w="38100">
              <a:solidFill>
                <a:srgbClr val="F6921E"/>
              </a:solidFill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eaLnBrk="1" hangingPunct="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+mn-ea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7273846">
              <a:off x="2860037" y="2678030"/>
              <a:ext cx="2070100" cy="1271955"/>
            </a:xfrm>
            <a:prstGeom prst="ellipse">
              <a:avLst/>
            </a:prstGeom>
            <a:noFill/>
            <a:ln w="38100">
              <a:solidFill>
                <a:srgbClr val="F6921E"/>
              </a:solidFill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eaLnBrk="1" hangingPunct="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+mn-ea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46694">
              <a:off x="3611649" y="2429079"/>
              <a:ext cx="778480" cy="7784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4641">
              <a:off x="3793064" y="3170313"/>
              <a:ext cx="623881" cy="623881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 bwMode="auto">
            <a:xfrm rot="12378219">
              <a:off x="542314" y="3777413"/>
              <a:ext cx="3186140" cy="2504303"/>
            </a:xfrm>
            <a:prstGeom prst="ellipse">
              <a:avLst/>
            </a:prstGeom>
            <a:noFill/>
            <a:ln w="38100">
              <a:solidFill>
                <a:srgbClr val="F6921E"/>
              </a:solidFill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eaLnBrk="1" hangingPunct="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+mn-ea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4317618"/>
              <a:ext cx="917172" cy="91717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930">
              <a:off x="1631918" y="3956365"/>
              <a:ext cx="1143000" cy="1143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773" y="5007232"/>
              <a:ext cx="1015019" cy="10150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5782">
              <a:off x="3262028" y="3364271"/>
              <a:ext cx="748842" cy="7488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2309">
              <a:off x="2366111" y="4991333"/>
              <a:ext cx="1014119" cy="101411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895600"/>
              <a:ext cx="632609" cy="6326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76" r="7899"/>
            <a:stretch/>
          </p:blipFill>
          <p:spPr>
            <a:xfrm rot="1819654">
              <a:off x="2269948" y="2551347"/>
              <a:ext cx="429199" cy="80790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905952" y="2902642"/>
            <a:ext cx="2446683" cy="2536686"/>
            <a:chOff x="7905952" y="2902642"/>
            <a:chExt cx="2446683" cy="253668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05952" y="3233570"/>
              <a:ext cx="2446683" cy="220575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662235" y="2902642"/>
              <a:ext cx="6078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prstClr val="black"/>
                  </a:solidFill>
                </a:rPr>
                <a:t>?</a:t>
              </a:r>
              <a:endParaRPr lang="en-US" sz="54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3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33666"/>
            <a:ext cx="10744200" cy="440993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DF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does knowing item similarity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DF8C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when recommending something?</a:t>
            </a:r>
          </a:p>
        </p:txBody>
      </p:sp>
    </p:spTree>
    <p:extLst>
      <p:ext uri="{BB962C8B-B14F-4D97-AF65-F5344CB8AC3E}">
        <p14:creationId xmlns:p14="http://schemas.microsoft.com/office/powerpoint/2010/main" val="73091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4149" y="1600200"/>
            <a:ext cx="9602451" cy="1828800"/>
          </a:xfrm>
        </p:spPr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figuring out similarity (among other things)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4149" y="1600200"/>
            <a:ext cx="8535651" cy="1828800"/>
          </a:xfrm>
        </p:spPr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127141"/>
          <a:ext cx="8956888" cy="1540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1540503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 smtClean="0">
                          <a:solidFill>
                            <a:schemeClr val="accent6"/>
                          </a:solidFill>
                        </a:rPr>
                        <a:t>Titanium</a:t>
                      </a:r>
                      <a:r>
                        <a:rPr lang="en-US" sz="2400" u="sng" baseline="0" dirty="0" smtClean="0">
                          <a:solidFill>
                            <a:schemeClr val="accent6"/>
                          </a:solidFill>
                        </a:rPr>
                        <a:t> Sponsors</a:t>
                      </a:r>
                      <a:endParaRPr lang="en-US" sz="2400" u="sng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AJi Softw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53" y="574458"/>
            <a:ext cx="2869405" cy="1007480"/>
          </a:xfrm>
          <a:prstGeom prst="rect">
            <a:avLst/>
          </a:prstGeom>
        </p:spPr>
      </p:pic>
      <p:pic>
        <p:nvPicPr>
          <p:cNvPr id="7" name="Picture 6" descr="AdventureTe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22" y="173038"/>
            <a:ext cx="1558713" cy="1454799"/>
          </a:xfrm>
          <a:prstGeom prst="rect">
            <a:avLst/>
          </a:prstGeom>
        </p:spPr>
      </p:pic>
      <p:pic>
        <p:nvPicPr>
          <p:cNvPr id="8" name="Picture 7" descr="Paige Technologi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35" y="183590"/>
            <a:ext cx="2280389" cy="1444247"/>
          </a:xfrm>
          <a:prstGeom prst="rect">
            <a:avLst/>
          </a:prstGeom>
        </p:spPr>
      </p:pic>
      <p:pic>
        <p:nvPicPr>
          <p:cNvPr id="9" name="Picture 8" descr="Valore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21" y="182922"/>
            <a:ext cx="2172680" cy="1448454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9746" y="1820655"/>
          <a:ext cx="8956888" cy="2478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2478505">
                <a:tc>
                  <a:txBody>
                    <a:bodyPr/>
                    <a:lstStyle/>
                    <a:p>
                      <a:r>
                        <a:rPr lang="en-US" sz="2000" u="sng" dirty="0" smtClean="0">
                          <a:solidFill>
                            <a:srgbClr val="F79646"/>
                          </a:solidFill>
                        </a:rPr>
                        <a:t>Platinum</a:t>
                      </a:r>
                      <a:r>
                        <a:rPr lang="en-US" sz="2000" u="sng" baseline="0" dirty="0" smtClean="0">
                          <a:solidFill>
                            <a:srgbClr val="F79646"/>
                          </a:solidFill>
                        </a:rPr>
                        <a:t> Sponsors</a:t>
                      </a:r>
                      <a:endParaRPr lang="en-US" sz="2000" u="sng" dirty="0">
                        <a:solidFill>
                          <a:srgbClr val="F796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50" y="2295321"/>
            <a:ext cx="2130693" cy="419037"/>
          </a:xfrm>
          <a:prstGeom prst="rect">
            <a:avLst/>
          </a:prstGeom>
        </p:spPr>
      </p:pic>
      <p:pic>
        <p:nvPicPr>
          <p:cNvPr id="12" name="Picture 11" descr="Balance Innovation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17" y="2330008"/>
            <a:ext cx="1209914" cy="956763"/>
          </a:xfrm>
          <a:prstGeom prst="rect">
            <a:avLst/>
          </a:prstGeom>
        </p:spPr>
      </p:pic>
      <p:pic>
        <p:nvPicPr>
          <p:cNvPr id="13" name="Picture 12" descr="DevExpre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85" y="2808390"/>
            <a:ext cx="2329697" cy="388283"/>
          </a:xfrm>
          <a:prstGeom prst="rect">
            <a:avLst/>
          </a:prstGeom>
        </p:spPr>
      </p:pic>
      <p:pic>
        <p:nvPicPr>
          <p:cNvPr id="14" name="Picture 13" descr="DS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09" y="1909765"/>
            <a:ext cx="1239523" cy="1115571"/>
          </a:xfrm>
          <a:prstGeom prst="rect">
            <a:avLst/>
          </a:prstGeom>
        </p:spPr>
      </p:pic>
      <p:pic>
        <p:nvPicPr>
          <p:cNvPr id="15" name="Picture 14" descr="Epiq System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16" y="2024015"/>
            <a:ext cx="1655306" cy="728335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96" y="3215130"/>
            <a:ext cx="2284193" cy="541680"/>
          </a:xfrm>
          <a:prstGeom prst="rect">
            <a:avLst/>
          </a:prstGeom>
        </p:spPr>
      </p:pic>
      <p:pic>
        <p:nvPicPr>
          <p:cNvPr id="17" name="Picture 16" descr="Kauffman Lab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36" y="3626366"/>
            <a:ext cx="2249973" cy="464994"/>
          </a:xfrm>
          <a:prstGeom prst="rect">
            <a:avLst/>
          </a:prstGeom>
        </p:spPr>
      </p:pic>
      <p:pic>
        <p:nvPicPr>
          <p:cNvPr id="18" name="Picture 17" descr="OReill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01" y="3643066"/>
            <a:ext cx="1620339" cy="448294"/>
          </a:xfrm>
          <a:prstGeom prst="rect">
            <a:avLst/>
          </a:prstGeom>
        </p:spPr>
      </p:pic>
      <p:pic>
        <p:nvPicPr>
          <p:cNvPr id="19" name="Picture 18" descr="Sprint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33" y="1894465"/>
            <a:ext cx="1791274" cy="779409"/>
          </a:xfrm>
          <a:prstGeom prst="rect">
            <a:avLst/>
          </a:prstGeom>
        </p:spPr>
      </p:pic>
      <p:pic>
        <p:nvPicPr>
          <p:cNvPr id="20" name="Picture 19" descr="Freightquot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18" y="3410154"/>
            <a:ext cx="1610961" cy="681206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498053"/>
          <a:ext cx="8956888" cy="221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2218428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F79646"/>
                          </a:solidFill>
                        </a:rPr>
                        <a:t>Gold Sponsors</a:t>
                      </a:r>
                      <a:endParaRPr lang="en-US" u="sng" dirty="0">
                        <a:solidFill>
                          <a:srgbClr val="F796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2" name="Picture 21" descr="Advantage Tech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92" y="4605226"/>
            <a:ext cx="1569826" cy="514903"/>
          </a:xfrm>
          <a:prstGeom prst="rect">
            <a:avLst/>
          </a:prstGeom>
        </p:spPr>
      </p:pic>
      <p:pic>
        <p:nvPicPr>
          <p:cNvPr id="23" name="Picture 22" descr="Bradford and Galt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27" y="4605224"/>
            <a:ext cx="861694" cy="590876"/>
          </a:xfrm>
          <a:prstGeom prst="rect">
            <a:avLst/>
          </a:prstGeom>
        </p:spPr>
      </p:pic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42" y="4613164"/>
            <a:ext cx="1216306" cy="514903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78" y="4613163"/>
            <a:ext cx="1587892" cy="431000"/>
          </a:xfrm>
          <a:prstGeom prst="rect">
            <a:avLst/>
          </a:prstGeom>
        </p:spPr>
      </p:pic>
      <p:pic>
        <p:nvPicPr>
          <p:cNvPr id="26" name="Picture 25" descr="ComponentOn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57" y="4944478"/>
            <a:ext cx="709880" cy="624694"/>
          </a:xfrm>
          <a:prstGeom prst="rect">
            <a:avLst/>
          </a:prstGeom>
        </p:spPr>
      </p:pic>
      <p:pic>
        <p:nvPicPr>
          <p:cNvPr id="28" name="Picture 27" descr="DSI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97" y="5128275"/>
            <a:ext cx="1209501" cy="393171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42" y="5311926"/>
            <a:ext cx="1496173" cy="406104"/>
          </a:xfrm>
          <a:prstGeom prst="rect">
            <a:avLst/>
          </a:prstGeom>
        </p:spPr>
      </p:pic>
      <p:pic>
        <p:nvPicPr>
          <p:cNvPr id="30" name="Picture 29" descr="JetBrains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90" y="5324861"/>
            <a:ext cx="1034660" cy="393171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26" y="4613163"/>
            <a:ext cx="1259866" cy="455952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17" y="5828078"/>
            <a:ext cx="842725" cy="674180"/>
          </a:xfrm>
          <a:prstGeom prst="rect">
            <a:avLst/>
          </a:prstGeom>
        </p:spPr>
      </p:pic>
      <p:pic>
        <p:nvPicPr>
          <p:cNvPr id="33" name="Picture 32" descr="LRS Consulting Services.pn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01" y="5196100"/>
            <a:ext cx="1066338" cy="355446"/>
          </a:xfrm>
          <a:prstGeom prst="rect">
            <a:avLst/>
          </a:prstGeom>
        </p:spPr>
      </p:pic>
      <p:pic>
        <p:nvPicPr>
          <p:cNvPr id="34" name="Picture 33" descr="Microsoft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67" y="5311928"/>
            <a:ext cx="1417795" cy="320017"/>
          </a:xfrm>
          <a:prstGeom prst="rect">
            <a:avLst/>
          </a:prstGeom>
        </p:spPr>
      </p:pic>
      <p:pic>
        <p:nvPicPr>
          <p:cNvPr id="35" name="Picture 34" descr="Multi Service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87" y="5706865"/>
            <a:ext cx="2455713" cy="329767"/>
          </a:xfrm>
          <a:prstGeom prst="rect">
            <a:avLst/>
          </a:prstGeom>
        </p:spPr>
      </p:pic>
      <p:pic>
        <p:nvPicPr>
          <p:cNvPr id="36" name="Picture 35" descr="Netchemia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04" y="5873977"/>
            <a:ext cx="1594781" cy="346295"/>
          </a:xfrm>
          <a:prstGeom prst="rect">
            <a:avLst/>
          </a:prstGeom>
        </p:spPr>
      </p:pic>
      <p:pic>
        <p:nvPicPr>
          <p:cNvPr id="37" name="Picture 36" descr="Oakwood Systems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92" y="5790484"/>
            <a:ext cx="1587687" cy="399190"/>
          </a:xfrm>
          <a:prstGeom prst="rect">
            <a:avLst/>
          </a:prstGeom>
        </p:spPr>
      </p:pic>
      <p:pic>
        <p:nvPicPr>
          <p:cNvPr id="38" name="Picture 37" descr="Perceptive Software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73" y="6189674"/>
            <a:ext cx="1811996" cy="327885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144" y="5790486"/>
            <a:ext cx="1120237" cy="374479"/>
          </a:xfrm>
          <a:prstGeom prst="rect">
            <a:avLst/>
          </a:prstGeom>
        </p:spPr>
      </p:pic>
      <p:pic>
        <p:nvPicPr>
          <p:cNvPr id="40" name="Picture 39" descr="TEKSystems.pn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22" y="6255406"/>
            <a:ext cx="1347952" cy="365873"/>
          </a:xfrm>
          <a:prstGeom prst="rect">
            <a:avLst/>
          </a:prstGeom>
        </p:spPr>
      </p:pic>
      <p:pic>
        <p:nvPicPr>
          <p:cNvPr id="41" name="Picture 40" descr="Twilio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35" y="6241431"/>
            <a:ext cx="1315837" cy="439866"/>
          </a:xfrm>
          <a:prstGeom prst="rect">
            <a:avLst/>
          </a:prstGeom>
        </p:spPr>
      </p:pic>
      <p:pic>
        <p:nvPicPr>
          <p:cNvPr id="42" name="Picture 41" descr="UnitedLex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09" y="6255406"/>
            <a:ext cx="1315837" cy="3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600823" y="2377617"/>
            <a:ext cx="4300896" cy="2847955"/>
            <a:chOff x="4042664" y="2396285"/>
            <a:chExt cx="4300896" cy="2847955"/>
          </a:xfrm>
        </p:grpSpPr>
        <p:grpSp>
          <p:nvGrpSpPr>
            <p:cNvPr id="19" name="Group 18"/>
            <p:cNvGrpSpPr/>
            <p:nvPr/>
          </p:nvGrpSpPr>
          <p:grpSpPr>
            <a:xfrm>
              <a:off x="4042664" y="4673422"/>
              <a:ext cx="3088161" cy="570818"/>
              <a:chOff x="4042664" y="4673422"/>
              <a:chExt cx="3088161" cy="570818"/>
            </a:xfrm>
          </p:grpSpPr>
          <p:sp>
            <p:nvSpPr>
              <p:cNvPr id="9" name="Down Arrow 8"/>
              <p:cNvSpPr/>
              <p:nvPr/>
            </p:nvSpPr>
            <p:spPr bwMode="auto">
              <a:xfrm rot="13616421">
                <a:off x="4116714" y="4599372"/>
                <a:ext cx="533400" cy="681500"/>
              </a:xfrm>
              <a:prstGeom prst="downArrow">
                <a:avLst>
                  <a:gd name="adj1" fmla="val 34879"/>
                  <a:gd name="adj2" fmla="val 52160"/>
                </a:avLst>
              </a:prstGeom>
              <a:solidFill>
                <a:srgbClr val="DF8C2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764745" y="4782575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3. model</a:t>
                </a:r>
              </a:p>
            </p:txBody>
          </p:sp>
        </p:grpSp>
        <p:pic>
          <p:nvPicPr>
            <p:cNvPr id="23" name="Picture 2" descr="C:\Users\sethj.GLENDALE\Desktop\new-2-23\b-06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2" t="13995" r="10287" b="20038"/>
            <a:stretch/>
          </p:blipFill>
          <p:spPr bwMode="auto">
            <a:xfrm>
              <a:off x="4552010" y="2396285"/>
              <a:ext cx="3791550" cy="2386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1684430" y="1750377"/>
            <a:ext cx="3435277" cy="1763803"/>
            <a:chOff x="160429" y="1750376"/>
            <a:chExt cx="3435277" cy="1763803"/>
          </a:xfrm>
        </p:grpSpPr>
        <p:sp>
          <p:nvSpPr>
            <p:cNvPr id="14" name="TextBox 13"/>
            <p:cNvSpPr txBox="1"/>
            <p:nvPr/>
          </p:nvSpPr>
          <p:spPr>
            <a:xfrm>
              <a:off x="160429" y="2551207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 data</a:t>
              </a:r>
            </a:p>
          </p:txBody>
        </p:sp>
        <p:pic>
          <p:nvPicPr>
            <p:cNvPr id="25" name="Picture 2" descr="C:\Users\sethj.GLENDALE\Desktop\new-2-23\b-0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08" t="29198" r="27548" b="24099"/>
            <a:stretch/>
          </p:blipFill>
          <p:spPr bwMode="auto">
            <a:xfrm>
              <a:off x="1312334" y="1750376"/>
              <a:ext cx="2283372" cy="176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1663394" y="3632847"/>
            <a:ext cx="3847120" cy="2644514"/>
            <a:chOff x="139394" y="3632847"/>
            <a:chExt cx="3847120" cy="2644514"/>
          </a:xfrm>
        </p:grpSpPr>
        <p:grpSp>
          <p:nvGrpSpPr>
            <p:cNvPr id="30" name="Group 29"/>
            <p:cNvGrpSpPr/>
            <p:nvPr/>
          </p:nvGrpSpPr>
          <p:grpSpPr>
            <a:xfrm>
              <a:off x="139394" y="3632847"/>
              <a:ext cx="2640592" cy="1917996"/>
              <a:chOff x="139394" y="3632847"/>
              <a:chExt cx="2640592" cy="1917996"/>
            </a:xfrm>
          </p:grpSpPr>
          <p:sp>
            <p:nvSpPr>
              <p:cNvPr id="33" name="Down Arrow 32"/>
              <p:cNvSpPr/>
              <p:nvPr/>
            </p:nvSpPr>
            <p:spPr bwMode="auto">
              <a:xfrm>
                <a:off x="2246586" y="3632847"/>
                <a:ext cx="533400" cy="481953"/>
              </a:xfrm>
              <a:prstGeom prst="downArrow">
                <a:avLst>
                  <a:gd name="adj1" fmla="val 34879"/>
                  <a:gd name="adj2" fmla="val 52160"/>
                </a:avLst>
              </a:prstGeom>
              <a:solidFill>
                <a:srgbClr val="DF8C2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39394" y="5089178"/>
                <a:ext cx="13644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 </a:t>
                </a:r>
                <a:r>
                  <a:rPr lang="en-US" dirty="0" err="1"/>
                  <a:t>maths</a:t>
                </a:r>
                <a:endParaRPr lang="en-US" dirty="0"/>
              </a:p>
            </p:txBody>
          </p:sp>
        </p:grpSp>
        <p:pic>
          <p:nvPicPr>
            <p:cNvPr id="31" name="Picture 3" descr="C:\Users\sethj.GLENDALE\Desktop\new-2-23\b-03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7" t="25542" r="30053" b="14215"/>
            <a:stretch/>
          </p:blipFill>
          <p:spPr bwMode="auto">
            <a:xfrm>
              <a:off x="1650986" y="4281545"/>
              <a:ext cx="1118490" cy="1269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C:\Users\sethj.GLENDALE\Desktop\new-2-23\b-0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halkSketch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0" t="27473" r="26581" b="26052"/>
            <a:stretch/>
          </p:blipFill>
          <p:spPr bwMode="auto">
            <a:xfrm>
              <a:off x="2759883" y="5265501"/>
              <a:ext cx="1226631" cy="101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203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– example</a:t>
            </a:r>
            <a:endParaRPr lang="en-US" dirty="0"/>
          </a:p>
        </p:txBody>
      </p:sp>
      <p:graphicFrame>
        <p:nvGraphicFramePr>
          <p:cNvPr id="9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90600" y="1690688"/>
          <a:ext cx="6553201" cy="3785706"/>
        </p:xfrm>
        <a:graphic>
          <a:graphicData uri="http://schemas.openxmlformats.org/drawingml/2006/table">
            <a:tbl>
              <a:tblPr firstRow="1" bandRow="1"/>
              <a:tblGrid>
                <a:gridCol w="1228726"/>
                <a:gridCol w="1310640"/>
                <a:gridCol w="1146810"/>
                <a:gridCol w="1392555"/>
                <a:gridCol w="1474470"/>
              </a:tblGrid>
              <a:tr h="420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Grade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8C2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GPA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8C2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8C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Tall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8C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Friends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8C27"/>
                    </a:solidFill>
                  </a:tcPr>
                </a:tc>
              </a:tr>
              <a:tr h="420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A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3.5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16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Yes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</a:tr>
              <a:tr h="420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C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2.0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12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</a:tr>
              <a:tr h="420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F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2.1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13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Yes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</a:tr>
              <a:tr h="420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3.5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17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Yes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</a:tr>
              <a:tr h="420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D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2.0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18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</a:tr>
              <a:tr h="420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A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3.8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15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</a:tr>
              <a:tr h="420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D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2.3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14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40000"/>
                      </a:srgbClr>
                    </a:solidFill>
                  </a:tcPr>
                </a:tc>
              </a:tr>
              <a:tr h="4206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3.3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17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Yes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174230" marR="1742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4931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2" descr="C:\Users\sethj.GLENDALE\Desktop\new-2-23\b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08" t="29198" r="27548" b="24099"/>
          <a:stretch/>
        </p:blipFill>
        <p:spPr bwMode="auto">
          <a:xfrm>
            <a:off x="10287000" y="674913"/>
            <a:ext cx="1447800" cy="111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696200" y="2362200"/>
            <a:ext cx="2819400" cy="3048646"/>
          </a:xfrm>
          <a:prstGeom prst="rect">
            <a:avLst/>
          </a:prstGeom>
        </p:spPr>
        <p:txBody>
          <a:bodyPr vert="horz" lIns="91421" tIns="45711" rIns="91421" bIns="45711">
            <a:no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ClrTx/>
              <a:buNone/>
            </a:pPr>
            <a:r>
              <a:rPr lang="en-US" sz="2400" b="1" dirty="0"/>
              <a:t>features</a:t>
            </a:r>
            <a:br>
              <a:rPr lang="en-US" sz="2400" b="1" dirty="0"/>
            </a:br>
            <a:r>
              <a:rPr lang="en-US" sz="2000" dirty="0" err="1"/>
              <a:t>gpa</a:t>
            </a:r>
            <a:r>
              <a:rPr lang="en-US" sz="2000" dirty="0"/>
              <a:t>, age, tall, friends</a:t>
            </a:r>
          </a:p>
          <a:p>
            <a:pPr marL="36576" indent="0">
              <a:buClrTx/>
              <a:buNone/>
            </a:pPr>
            <a:r>
              <a:rPr lang="en-US" sz="2400" b="1" dirty="0"/>
              <a:t>values (x)</a:t>
            </a:r>
            <a:br>
              <a:rPr lang="en-US" sz="2400" b="1" dirty="0"/>
            </a:br>
            <a:r>
              <a:rPr lang="en-US" sz="2000" dirty="0"/>
              <a:t>[A, 3.5, 16, Yes, 12]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38400" y="5867400"/>
            <a:ext cx="8077200" cy="838200"/>
          </a:xfrm>
          <a:prstGeom prst="rect">
            <a:avLst/>
          </a:prstGeom>
        </p:spPr>
        <p:txBody>
          <a:bodyPr vert="horz" lIns="91421" tIns="45711" rIns="91421" bIns="45711">
            <a:norm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itchFamily="34" charset="0"/>
              <a:buChar char="•"/>
            </a:pPr>
            <a:r>
              <a:rPr lang="en-US" sz="2400" dirty="0"/>
              <a:t>which students are most similar? how should they be grouped? given a new student, where does she belong?</a:t>
            </a:r>
          </a:p>
        </p:txBody>
      </p:sp>
    </p:spTree>
    <p:extLst>
      <p:ext uri="{BB962C8B-B14F-4D97-AF65-F5344CB8AC3E}">
        <p14:creationId xmlns:p14="http://schemas.microsoft.com/office/powerpoint/2010/main" val="227121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4149" y="1600200"/>
            <a:ext cx="9602451" cy="1828800"/>
          </a:xfrm>
        </p:spPr>
        <p:txBody>
          <a:bodyPr/>
          <a:lstStyle/>
          <a:p>
            <a:r>
              <a:rPr lang="en-US" dirty="0" smtClean="0"/>
              <a:t>Do Something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4149" y="1600200"/>
            <a:ext cx="9602451" cy="1828800"/>
          </a:xfrm>
        </p:spPr>
        <p:txBody>
          <a:bodyPr/>
          <a:lstStyle/>
          <a:p>
            <a:r>
              <a:rPr lang="en-US" dirty="0" smtClean="0"/>
              <a:t>Distance and Similarity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5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(metric)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𝑑</m:t>
                    </m:r>
                    <m:r>
                      <a:rPr lang="en-US" sz="2800" i="1">
                        <a:latin typeface="Cambria Math"/>
                      </a:rPr>
                      <m:t> :</m:t>
                    </m:r>
                    <m:r>
                      <a:rPr lang="en-US" sz="2800" i="1">
                        <a:latin typeface="Cambria Math"/>
                      </a:rPr>
                      <m:t>𝑋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Must follow these rules: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≥0</m:t>
                    </m:r>
                  </m:oMath>
                </a14:m>
                <a:endParaRPr lang="en-US" sz="2400" dirty="0">
                  <a:ea typeface="Cambria Math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 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⟺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𝑦</m:t>
                    </m:r>
                  </m:oMath>
                </a14:m>
                <a:endParaRPr lang="en-US" sz="2400" dirty="0">
                  <a:ea typeface="Cambria Math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571500" indent="-514350"/>
                <a:r>
                  <a:rPr lang="en-US" sz="2800" dirty="0"/>
                  <a:t>Main idea: if I have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US" sz="2800" dirty="0"/>
                  <a:t> and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/>
                        <a:ea typeface="Cambria Math"/>
                      </a:rPr>
                      <m:t>Ψ</m:t>
                    </m:r>
                  </m:oMath>
                </a14:m>
                <a:r>
                  <a:rPr lang="en-US" sz="2800" dirty="0"/>
                  <a:t> how far away are they from each other?</a:t>
                </a:r>
              </a:p>
              <a:p>
                <a:pPr marL="571500" indent="-514350"/>
                <a:r>
                  <a:rPr lang="en-US" sz="2800" b="1" dirty="0">
                    <a:solidFill>
                      <a:srgbClr val="DF8C27"/>
                    </a:solidFill>
                  </a:rPr>
                  <a:t>closer</a:t>
                </a:r>
                <a:r>
                  <a:rPr lang="en-US" sz="2800" dirty="0">
                    <a:solidFill>
                      <a:srgbClr val="DF8C27"/>
                    </a:solidFill>
                  </a:rPr>
                  <a:t> </a:t>
                </a:r>
                <a:r>
                  <a:rPr lang="en-US" sz="2800" dirty="0"/>
                  <a:t>– </a:t>
                </a:r>
                <a:r>
                  <a:rPr lang="en-US" sz="2800" b="1" dirty="0">
                    <a:solidFill>
                      <a:srgbClr val="92D050"/>
                    </a:solidFill>
                  </a:rPr>
                  <a:t>similar</a:t>
                </a:r>
                <a:r>
                  <a:rPr lang="en-US" sz="2800" dirty="0"/>
                  <a:t>, </a:t>
                </a:r>
                <a:r>
                  <a:rPr lang="en-US" sz="2800" b="1" dirty="0">
                    <a:solidFill>
                      <a:srgbClr val="DF8C27"/>
                    </a:solidFill>
                  </a:rPr>
                  <a:t>farther</a:t>
                </a:r>
                <a:r>
                  <a:rPr lang="en-US" sz="2800" dirty="0"/>
                  <a:t> –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dissimilar 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1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euclidian</a:t>
            </a:r>
            <a:r>
              <a:rPr lang="en-US" dirty="0" smtClean="0"/>
              <a:t> distance</a:t>
            </a:r>
          </a:p>
          <a:p>
            <a:r>
              <a:rPr lang="en-US" dirty="0" err="1" smtClean="0"/>
              <a:t>manhattan</a:t>
            </a:r>
            <a:r>
              <a:rPr lang="en-US" dirty="0" smtClean="0"/>
              <a:t> distance</a:t>
            </a:r>
          </a:p>
          <a:p>
            <a:r>
              <a:rPr lang="en-US" dirty="0" smtClean="0"/>
              <a:t>cosine distance</a:t>
            </a:r>
          </a:p>
          <a:p>
            <a:r>
              <a:rPr lang="en-US" dirty="0" smtClean="0"/>
              <a:t>hamming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2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it works</a:t>
            </a:r>
          </a:p>
          <a:p>
            <a:pPr lvl="1"/>
            <a:r>
              <a:rPr lang="en-US" dirty="0" smtClean="0"/>
              <a:t>initialize </a:t>
            </a:r>
            <a:r>
              <a:rPr lang="en-US" dirty="0"/>
              <a:t>K centers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ind closest (distance) </a:t>
            </a:r>
            <a:r>
              <a:rPr lang="en-US" dirty="0"/>
              <a:t>points to K centers</a:t>
            </a:r>
          </a:p>
          <a:p>
            <a:pPr lvl="1"/>
            <a:r>
              <a:rPr lang="en-US" dirty="0" smtClean="0"/>
              <a:t>set </a:t>
            </a:r>
            <a:r>
              <a:rPr lang="en-US" dirty="0"/>
              <a:t>each center to the average of the closest points</a:t>
            </a:r>
          </a:p>
          <a:p>
            <a:pPr lvl="1"/>
            <a:r>
              <a:rPr lang="en-US" dirty="0" smtClean="0"/>
              <a:t>rinse </a:t>
            </a:r>
            <a:r>
              <a:rPr lang="en-US" dirty="0"/>
              <a:t>and repeat until convergence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strings?!?!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3209" y="2438400"/>
            <a:ext cx="3276600" cy="25765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red dog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cat eats dog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dog eats food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red cat eats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05400" y="1981200"/>
            <a:ext cx="5047406" cy="2819400"/>
            <a:chOff x="3581400" y="1981200"/>
            <a:chExt cx="5047406" cy="2819400"/>
          </a:xfrm>
        </p:grpSpPr>
        <p:grpSp>
          <p:nvGrpSpPr>
            <p:cNvPr id="16" name="Group 15"/>
            <p:cNvGrpSpPr/>
            <p:nvPr/>
          </p:nvGrpSpPr>
          <p:grpSpPr>
            <a:xfrm>
              <a:off x="3581400" y="1981200"/>
              <a:ext cx="5047406" cy="2819400"/>
              <a:chOff x="3581400" y="1981200"/>
              <a:chExt cx="5047406" cy="2819400"/>
            </a:xfrm>
          </p:grpSpPr>
          <p:graphicFrame>
            <p:nvGraphicFramePr>
              <p:cNvPr id="7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4267200" y="1981200"/>
              <a:ext cx="4361606" cy="28194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7593"/>
                    <a:gridCol w="712099"/>
                    <a:gridCol w="695915"/>
                    <a:gridCol w="609600"/>
                    <a:gridCol w="762000"/>
                    <a:gridCol w="914399"/>
                  </a:tblGrid>
                  <a:tr h="56388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b="1" dirty="0" smtClean="0">
                              <a:solidFill>
                                <a:schemeClr val="bg1"/>
                              </a:solidFill>
                            </a:rPr>
                            <a:t>the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F8C27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b="1" dirty="0" smtClean="0">
                              <a:solidFill>
                                <a:schemeClr val="bg1"/>
                              </a:solidFill>
                            </a:rPr>
                            <a:t>red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F8C27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b="1" dirty="0" smtClean="0">
                              <a:solidFill>
                                <a:schemeClr val="bg1"/>
                              </a:solidFill>
                            </a:rPr>
                            <a:t>dog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F8C2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solidFill>
                                <a:schemeClr val="bg1"/>
                              </a:solidFill>
                            </a:rPr>
                            <a:t>cat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F8C2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solidFill>
                                <a:schemeClr val="bg1"/>
                              </a:solidFill>
                            </a:rPr>
                            <a:t>eats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F8C2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solidFill>
                                <a:schemeClr val="bg1"/>
                              </a:solidFill>
                            </a:rPr>
                            <a:t>food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F8C27"/>
                        </a:solidFill>
                      </a:tcPr>
                    </a:tc>
                  </a:tr>
                  <a:tr h="56388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</a:tr>
                  <a:tr h="56388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</a:tr>
                  <a:tr h="56388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40000"/>
                          </a:srgbClr>
                        </a:solidFill>
                      </a:tcPr>
                    </a:tc>
                  </a:tr>
                  <a:tr h="56388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54931">
                            <a:tint val="2000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  <p:cxnSp>
            <p:nvCxnSpPr>
              <p:cNvPr id="9" name="Straight Arrow Connector 8"/>
              <p:cNvCxnSpPr/>
              <p:nvPr/>
            </p:nvCxnSpPr>
            <p:spPr bwMode="auto">
              <a:xfrm>
                <a:off x="3581400" y="28194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DF8C27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>
                <a:off x="3704897" y="33528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DF8C27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Straight Arrow Connector 11"/>
              <p:cNvCxnSpPr/>
              <p:nvPr/>
            </p:nvCxnSpPr>
            <p:spPr bwMode="auto">
              <a:xfrm>
                <a:off x="3886200" y="3962400"/>
                <a:ext cx="428297" cy="0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DF8C27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4" name="Straight Arrow Connector 13"/>
            <p:cNvCxnSpPr/>
            <p:nvPr/>
          </p:nvCxnSpPr>
          <p:spPr bwMode="auto">
            <a:xfrm>
              <a:off x="3581400" y="4495800"/>
              <a:ext cx="733097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DF8C27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3331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collaborative filtering / content-based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2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eth\Desktop\terminator-2-robo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38200"/>
            <a:ext cx="46736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eth\Desktop\clip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5373642"/>
            <a:ext cx="1592593" cy="14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uarezsa\Desktop\bor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15795"/>
            <a:ext cx="3276600" cy="305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2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people who are similar to me like?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752600" y="2286000"/>
            <a:ext cx="3988750" cy="4002758"/>
            <a:chOff x="1752600" y="2286000"/>
            <a:chExt cx="3988750" cy="4002758"/>
          </a:xfrm>
        </p:grpSpPr>
        <p:grpSp>
          <p:nvGrpSpPr>
            <p:cNvPr id="22" name="Group 21"/>
            <p:cNvGrpSpPr/>
            <p:nvPr/>
          </p:nvGrpSpPr>
          <p:grpSpPr>
            <a:xfrm>
              <a:off x="1752600" y="2286000"/>
              <a:ext cx="3988750" cy="4002758"/>
              <a:chOff x="542314" y="2278958"/>
              <a:chExt cx="3988750" cy="4002758"/>
            </a:xfrm>
          </p:grpSpPr>
          <p:sp>
            <p:nvSpPr>
              <p:cNvPr id="26" name="Oval 25"/>
              <p:cNvSpPr/>
              <p:nvPr/>
            </p:nvSpPr>
            <p:spPr bwMode="auto">
              <a:xfrm rot="20430343">
                <a:off x="1168369" y="2527568"/>
                <a:ext cx="2070100" cy="964324"/>
              </a:xfrm>
              <a:prstGeom prst="ellipse">
                <a:avLst/>
              </a:prstGeom>
              <a:noFill/>
              <a:ln w="38100">
                <a:solidFill>
                  <a:srgbClr val="F6921E"/>
                </a:solidFill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eaLnBrk="1" hangingPunct="1">
                  <a:defRPr/>
                </a:pPr>
                <a:endParaRPr lang="en-US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+mn-ea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 rot="17273846">
                <a:off x="2860037" y="2678030"/>
                <a:ext cx="2070100" cy="1271955"/>
              </a:xfrm>
              <a:prstGeom prst="ellipse">
                <a:avLst/>
              </a:prstGeom>
              <a:noFill/>
              <a:ln w="38100">
                <a:solidFill>
                  <a:srgbClr val="F6921E"/>
                </a:solidFill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eaLnBrk="1" hangingPunct="1">
                  <a:defRPr/>
                </a:pPr>
                <a:endParaRPr lang="en-US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+mn-ea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 rot="12378219">
                <a:off x="542314" y="3777413"/>
                <a:ext cx="3186140" cy="2504303"/>
              </a:xfrm>
              <a:prstGeom prst="ellipse">
                <a:avLst/>
              </a:prstGeom>
              <a:noFill/>
              <a:ln w="38100">
                <a:solidFill>
                  <a:srgbClr val="F6921E"/>
                </a:solidFill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eaLnBrk="1" hangingPunct="1">
                  <a:defRPr/>
                </a:pPr>
                <a:endParaRPr lang="en-US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+mn-ea"/>
                </a:endParaRP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67000" y="2905099"/>
              <a:ext cx="606141" cy="60614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4097432"/>
              <a:ext cx="962672" cy="96267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2216">
              <a:off x="4953181" y="2390514"/>
              <a:ext cx="685800" cy="685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 rot="285129" flipH="1">
              <a:off x="3104273" y="3992066"/>
              <a:ext cx="482794" cy="96558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322" y="2523417"/>
              <a:ext cx="675670" cy="67567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62"/>
            <a:stretch/>
          </p:blipFill>
          <p:spPr>
            <a:xfrm>
              <a:off x="4532356" y="3304830"/>
              <a:ext cx="954044" cy="58137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3194" y="5198702"/>
              <a:ext cx="1002817" cy="100281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28837">
              <a:off x="2514600" y="5122146"/>
              <a:ext cx="804739" cy="80473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149" y="4320517"/>
              <a:ext cx="807296" cy="80729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8148056" y="2740895"/>
            <a:ext cx="1676400" cy="2410418"/>
            <a:chOff x="8127964" y="2902642"/>
            <a:chExt cx="1676400" cy="241041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964" y="3636660"/>
              <a:ext cx="1676400" cy="16764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8662235" y="2902642"/>
              <a:ext cx="6078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prstClr val="black"/>
                  </a:solidFill>
                </a:rPr>
                <a:t>?</a:t>
              </a:r>
              <a:endParaRPr lang="en-US" sz="54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0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items are similar to the one I chose?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752600" y="2286000"/>
            <a:ext cx="3988750" cy="4002758"/>
            <a:chOff x="542314" y="2278958"/>
            <a:chExt cx="3988750" cy="4002758"/>
          </a:xfrm>
        </p:grpSpPr>
        <p:sp>
          <p:nvSpPr>
            <p:cNvPr id="8" name="Oval 7"/>
            <p:cNvSpPr/>
            <p:nvPr/>
          </p:nvSpPr>
          <p:spPr bwMode="auto">
            <a:xfrm rot="20430343">
              <a:off x="1168369" y="2527568"/>
              <a:ext cx="2070100" cy="964324"/>
            </a:xfrm>
            <a:prstGeom prst="ellipse">
              <a:avLst/>
            </a:prstGeom>
            <a:noFill/>
            <a:ln w="38100">
              <a:solidFill>
                <a:srgbClr val="F6921E"/>
              </a:solidFill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eaLnBrk="1" hangingPunct="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+mn-ea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7273846">
              <a:off x="2860037" y="2678030"/>
              <a:ext cx="2070100" cy="1271955"/>
            </a:xfrm>
            <a:prstGeom prst="ellipse">
              <a:avLst/>
            </a:prstGeom>
            <a:noFill/>
            <a:ln w="38100">
              <a:solidFill>
                <a:srgbClr val="F6921E"/>
              </a:solidFill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eaLnBrk="1" hangingPunct="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+mn-ea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46694">
              <a:off x="3611649" y="2429079"/>
              <a:ext cx="778480" cy="7784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4641">
              <a:off x="3793064" y="3170313"/>
              <a:ext cx="623881" cy="623881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 bwMode="auto">
            <a:xfrm rot="12378219">
              <a:off x="542314" y="3777413"/>
              <a:ext cx="3186140" cy="2504303"/>
            </a:xfrm>
            <a:prstGeom prst="ellipse">
              <a:avLst/>
            </a:prstGeom>
            <a:noFill/>
            <a:ln w="38100">
              <a:solidFill>
                <a:srgbClr val="F6921E"/>
              </a:solidFill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eaLnBrk="1" hangingPunct="1"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+mn-ea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4317618"/>
              <a:ext cx="917172" cy="91717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930">
              <a:off x="1631918" y="3956365"/>
              <a:ext cx="1143000" cy="1143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773" y="5007232"/>
              <a:ext cx="1015019" cy="10150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5782">
              <a:off x="3262028" y="3364271"/>
              <a:ext cx="748842" cy="7488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2309">
              <a:off x="2366111" y="4991333"/>
              <a:ext cx="1014119" cy="101411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895600"/>
              <a:ext cx="632609" cy="6326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76" r="7899"/>
            <a:stretch/>
          </p:blipFill>
          <p:spPr>
            <a:xfrm rot="1819654">
              <a:off x="2269948" y="2551347"/>
              <a:ext cx="429199" cy="80790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905952" y="2902642"/>
            <a:ext cx="2446683" cy="2536686"/>
            <a:chOff x="7905952" y="2902642"/>
            <a:chExt cx="2446683" cy="253668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05952" y="3233570"/>
              <a:ext cx="2446683" cy="220575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662235" y="2902642"/>
              <a:ext cx="6078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prstClr val="black"/>
                  </a:solidFill>
                </a:rPr>
                <a:t>?</a:t>
              </a:r>
              <a:endParaRPr lang="en-US" sz="54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4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collaborative filtering / content-based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ways of measuring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4149" y="1600200"/>
            <a:ext cx="10135851" cy="1828800"/>
          </a:xfrm>
        </p:spPr>
        <p:txBody>
          <a:bodyPr/>
          <a:lstStyle/>
          <a:p>
            <a:r>
              <a:rPr lang="en-US" sz="4800" dirty="0" smtClean="0"/>
              <a:t>Hierarchical Clustering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3561583" y="2861660"/>
            <a:ext cx="330200" cy="342900"/>
          </a:xfrm>
          <a:prstGeom prst="ellipse">
            <a:avLst/>
          </a:prstGeom>
          <a:gradFill rotWithShape="1">
            <a:gsLst>
              <a:gs pos="0">
                <a:srgbClr val="F6921E">
                  <a:tint val="100000"/>
                  <a:shade val="100000"/>
                  <a:satMod val="130000"/>
                </a:srgbClr>
              </a:gs>
              <a:gs pos="100000">
                <a:srgbClr val="F6921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1" hangingPunct="1"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+mn-ea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382962" y="3508752"/>
            <a:ext cx="330200" cy="342900"/>
          </a:xfrm>
          <a:prstGeom prst="ellipse">
            <a:avLst/>
          </a:prstGeom>
          <a:gradFill rotWithShape="1">
            <a:gsLst>
              <a:gs pos="0">
                <a:srgbClr val="F6921E">
                  <a:tint val="100000"/>
                  <a:shade val="100000"/>
                  <a:satMod val="130000"/>
                </a:srgbClr>
              </a:gs>
              <a:gs pos="100000">
                <a:srgbClr val="F6921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1" hangingPunct="1"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+mn-ea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591190" y="3099129"/>
            <a:ext cx="330200" cy="342900"/>
          </a:xfrm>
          <a:prstGeom prst="ellipse">
            <a:avLst/>
          </a:prstGeom>
          <a:gradFill rotWithShape="1">
            <a:gsLst>
              <a:gs pos="0">
                <a:srgbClr val="F6921E">
                  <a:tint val="100000"/>
                  <a:shade val="100000"/>
                  <a:satMod val="130000"/>
                </a:srgbClr>
              </a:gs>
              <a:gs pos="100000">
                <a:srgbClr val="F6921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1" hangingPunct="1"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+mn-ea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942262" y="2939941"/>
            <a:ext cx="330200" cy="342900"/>
          </a:xfrm>
          <a:prstGeom prst="ellipse">
            <a:avLst/>
          </a:prstGeom>
          <a:gradFill rotWithShape="1">
            <a:gsLst>
              <a:gs pos="0">
                <a:srgbClr val="F6921E">
                  <a:tint val="100000"/>
                  <a:shade val="100000"/>
                  <a:satMod val="130000"/>
                </a:srgbClr>
              </a:gs>
              <a:gs pos="100000">
                <a:srgbClr val="F6921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1" hangingPunct="1"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+mn-ea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942262" y="5829300"/>
            <a:ext cx="330200" cy="342900"/>
          </a:xfrm>
          <a:prstGeom prst="ellipse">
            <a:avLst/>
          </a:prstGeom>
          <a:gradFill rotWithShape="1">
            <a:gsLst>
              <a:gs pos="0">
                <a:srgbClr val="F6921E">
                  <a:tint val="100000"/>
                  <a:shade val="100000"/>
                  <a:satMod val="130000"/>
                </a:srgbClr>
              </a:gs>
              <a:gs pos="100000">
                <a:srgbClr val="F6921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1" hangingPunct="1"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+mn-ea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380162" y="2540876"/>
            <a:ext cx="2070100" cy="1270000"/>
          </a:xfrm>
          <a:prstGeom prst="ellipse">
            <a:avLst/>
          </a:prstGeom>
          <a:noFill/>
          <a:ln w="38100">
            <a:solidFill>
              <a:srgbClr val="F6921E"/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1" hangingPunct="1"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+mn-ea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162627" y="2806700"/>
            <a:ext cx="1003300" cy="1155700"/>
          </a:xfrm>
          <a:prstGeom prst="ellipse">
            <a:avLst/>
          </a:prstGeom>
          <a:noFill/>
          <a:ln w="38100">
            <a:solidFill>
              <a:srgbClr val="F6921E"/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1" hangingPunct="1"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+mn-ea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144963" y="2327113"/>
            <a:ext cx="2500727" cy="2363278"/>
            <a:chOff x="2374759" y="1527013"/>
            <a:chExt cx="2500727" cy="2363278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2374759" y="2384754"/>
              <a:ext cx="2235200" cy="171450"/>
            </a:xfrm>
            <a:prstGeom prst="line">
              <a:avLst/>
            </a:prstGeom>
            <a:noFill/>
            <a:ln w="38100" cap="flat" cmpd="sng" algn="ctr">
              <a:solidFill>
                <a:srgbClr val="F6921E"/>
              </a:solidFill>
              <a:prstDash val="solid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641600" y="1527013"/>
              <a:ext cx="2233886" cy="2363278"/>
            </a:xfrm>
            <a:prstGeom prst="rect">
              <a:avLst/>
            </a:prstGeom>
          </p:spPr>
          <p:txBody>
            <a:bodyPr wrap="none" lIns="130622" tIns="65311" rIns="130622" bIns="65311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900" b="1" kern="0" dirty="0">
                  <a:solidFill>
                    <a:sysClr val="windowText" lastClr="000000"/>
                  </a:solidFill>
                </a:rPr>
                <a:t>l</a:t>
              </a:r>
              <a:r>
                <a:rPr lang="en-US" sz="2900" b="1" kern="0" dirty="0" err="1">
                  <a:solidFill>
                    <a:sysClr val="windowText" lastClr="000000"/>
                  </a:solidFill>
                </a:rPr>
                <a:t>inkage</a:t>
              </a:r>
              <a:endParaRPr lang="en-US" sz="2900" b="1" kern="0" dirty="0">
                <a:solidFill>
                  <a:sysClr val="windowText" lastClr="000000"/>
                </a:solidFill>
              </a:endParaRPr>
            </a:p>
            <a:p>
              <a:pPr marL="457200" indent="-457200" eaLnBrk="1" fontAlgn="auto" hangingPunct="1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sz="2900" kern="0" dirty="0">
                  <a:solidFill>
                    <a:sysClr val="windowText" lastClr="000000"/>
                  </a:solidFill>
                </a:rPr>
                <a:t>single</a:t>
              </a:r>
            </a:p>
            <a:p>
              <a:pPr marL="457200" indent="-457200" eaLnBrk="1" fontAlgn="auto" hangingPunct="1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sz="2900" kern="0" dirty="0">
                  <a:solidFill>
                    <a:sysClr val="windowText" lastClr="000000"/>
                  </a:solidFill>
                </a:rPr>
                <a:t>a</a:t>
              </a:r>
              <a:r>
                <a:rPr lang="en-US" sz="2900" kern="0" dirty="0" err="1">
                  <a:solidFill>
                    <a:sysClr val="windowText" lastClr="000000"/>
                  </a:solidFill>
                </a:rPr>
                <a:t>verage</a:t>
              </a:r>
              <a:endParaRPr lang="en-US" sz="2900" kern="0" dirty="0">
                <a:solidFill>
                  <a:sysClr val="windowText" lastClr="000000"/>
                </a:solidFill>
              </a:endParaRPr>
            </a:p>
            <a:p>
              <a:pPr marL="457200" indent="-457200" eaLnBrk="1" fontAlgn="auto" hangingPunct="1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sz="2900" kern="0" dirty="0">
                  <a:solidFill>
                    <a:sysClr val="windowText" lastClr="000000"/>
                  </a:solidFill>
                </a:rPr>
                <a:t>c</a:t>
              </a:r>
              <a:r>
                <a:rPr lang="en-US" sz="2900" kern="0" dirty="0" err="1">
                  <a:solidFill>
                    <a:sysClr val="windowText" lastClr="000000"/>
                  </a:solidFill>
                </a:rPr>
                <a:t>entroid</a:t>
              </a:r>
              <a:endParaRPr lang="en-US" sz="2900" kern="0" dirty="0">
                <a:solidFill>
                  <a:sysClr val="windowText" lastClr="000000"/>
                </a:solidFill>
              </a:endParaRPr>
            </a:p>
            <a:p>
              <a:pPr marL="457200" indent="-457200" eaLnBrk="1" fontAlgn="auto" hangingPunct="1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sz="2900" kern="0" dirty="0">
                  <a:solidFill>
                    <a:sysClr val="windowText" lastClr="000000"/>
                  </a:solidFill>
                </a:rPr>
                <a:t>c</a:t>
              </a:r>
              <a:r>
                <a:rPr lang="en-US" sz="2900" kern="0" dirty="0" err="1">
                  <a:solidFill>
                    <a:sysClr val="windowText" lastClr="000000"/>
                  </a:solidFill>
                </a:rPr>
                <a:t>omplete</a:t>
              </a:r>
              <a:endParaRPr lang="en-US" sz="29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" name="Oval 25"/>
          <p:cNvSpPr/>
          <p:nvPr/>
        </p:nvSpPr>
        <p:spPr bwMode="auto">
          <a:xfrm>
            <a:off x="2706796" y="2176955"/>
            <a:ext cx="6273800" cy="2641600"/>
          </a:xfrm>
          <a:prstGeom prst="ellipse">
            <a:avLst/>
          </a:prstGeom>
          <a:noFill/>
          <a:ln w="38100">
            <a:solidFill>
              <a:srgbClr val="F6921E"/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1" hangingPunct="1"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+mn-ea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960562" y="1676400"/>
            <a:ext cx="7975600" cy="5067300"/>
          </a:xfrm>
          <a:prstGeom prst="ellipse">
            <a:avLst/>
          </a:prstGeom>
          <a:noFill/>
          <a:ln w="38100">
            <a:solidFill>
              <a:srgbClr val="F6921E"/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eaLnBrk="1" hangingPunct="1">
              <a:defRPr/>
            </a:pPr>
            <a:endParaRPr lang="en-US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90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6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</a:p>
          <a:p>
            <a:endParaRPr lang="en-US" dirty="0" smtClean="0"/>
          </a:p>
          <a:p>
            <a:r>
              <a:rPr lang="en-US" dirty="0" smtClean="0"/>
              <a:t>average</a:t>
            </a:r>
          </a:p>
          <a:p>
            <a:endParaRPr lang="en-US" dirty="0" smtClean="0"/>
          </a:p>
          <a:p>
            <a:r>
              <a:rPr lang="en-US" dirty="0" smtClean="0"/>
              <a:t>centroid</a:t>
            </a:r>
          </a:p>
          <a:p>
            <a:endParaRPr lang="en-US" dirty="0" smtClean="0"/>
          </a:p>
          <a:p>
            <a:r>
              <a:rPr lang="en-US" dirty="0" smtClean="0"/>
              <a:t>complete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724401" y="1143000"/>
            <a:ext cx="5073431" cy="1428972"/>
            <a:chOff x="3124200" y="1524000"/>
            <a:chExt cx="5073431" cy="1428972"/>
          </a:xfrm>
        </p:grpSpPr>
        <p:cxnSp>
          <p:nvCxnSpPr>
            <p:cNvPr id="20" name="Straight Connector 19"/>
            <p:cNvCxnSpPr/>
            <p:nvPr/>
          </p:nvCxnSpPr>
          <p:spPr bwMode="auto">
            <a:xfrm>
              <a:off x="5029435" y="2112539"/>
              <a:ext cx="1317872" cy="15256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DF8C2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" name="Group 17"/>
            <p:cNvGrpSpPr/>
            <p:nvPr/>
          </p:nvGrpSpPr>
          <p:grpSpPr>
            <a:xfrm>
              <a:off x="3124200" y="1524000"/>
              <a:ext cx="5073431" cy="1428972"/>
              <a:chOff x="3124200" y="1704157"/>
              <a:chExt cx="5073431" cy="142897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124200" y="1902372"/>
                <a:ext cx="681826" cy="847317"/>
                <a:chOff x="3225864" y="1900535"/>
                <a:chExt cx="681826" cy="847317"/>
              </a:xfrm>
            </p:grpSpPr>
            <p:sp>
              <p:nvSpPr>
                <p:cNvPr id="5" name="Oval 4"/>
                <p:cNvSpPr/>
                <p:nvPr/>
              </p:nvSpPr>
              <p:spPr bwMode="auto">
                <a:xfrm rot="2316742">
                  <a:off x="3247855" y="1962807"/>
                  <a:ext cx="645542" cy="785045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3225864" y="1900535"/>
                  <a:ext cx="681826" cy="847130"/>
                  <a:chOff x="3186104" y="2004176"/>
                  <a:chExt cx="681826" cy="847130"/>
                </a:xfrm>
              </p:grpSpPr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490904" y="2004176"/>
                    <a:ext cx="3770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•</a:t>
                    </a:r>
                    <a:r>
                      <a:rPr lang="en-US" sz="1200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b</a:t>
                    </a:r>
                    <a:endPara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3186104" y="2389641"/>
                    <a:ext cx="3770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•</a:t>
                    </a:r>
                    <a:r>
                      <a:rPr lang="en-US" sz="1200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a</a:t>
                    </a:r>
                    <a:endParaRPr lang="en-US" sz="20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4684986" y="2061864"/>
                <a:ext cx="645542" cy="1071265"/>
                <a:chOff x="4673256" y="2209800"/>
                <a:chExt cx="645542" cy="1071265"/>
              </a:xfrm>
            </p:grpSpPr>
            <p:sp>
              <p:nvSpPr>
                <p:cNvPr id="6" name="Oval 5"/>
                <p:cNvSpPr/>
                <p:nvPr/>
              </p:nvSpPr>
              <p:spPr bwMode="auto">
                <a:xfrm rot="20805732">
                  <a:off x="4673256" y="2276393"/>
                  <a:ext cx="645542" cy="959265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724400" y="2819400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c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4880774" y="2209800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d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6127531" y="1704157"/>
                <a:ext cx="2070100" cy="971939"/>
                <a:chOff x="5892769" y="1704157"/>
                <a:chExt cx="2070100" cy="971939"/>
              </a:xfrm>
            </p:grpSpPr>
            <p:sp>
              <p:nvSpPr>
                <p:cNvPr id="4" name="Oval 3"/>
                <p:cNvSpPr/>
                <p:nvPr/>
              </p:nvSpPr>
              <p:spPr bwMode="auto">
                <a:xfrm rot="20430343">
                  <a:off x="5892769" y="1704157"/>
                  <a:ext cx="2070100" cy="964324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939018" y="2214431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e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391400" y="1724654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f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82" name="Group 81"/>
          <p:cNvGrpSpPr/>
          <p:nvPr/>
        </p:nvGrpSpPr>
        <p:grpSpPr>
          <a:xfrm>
            <a:off x="4724401" y="2438400"/>
            <a:ext cx="5073431" cy="1428972"/>
            <a:chOff x="3040479" y="2971800"/>
            <a:chExt cx="5073431" cy="1428972"/>
          </a:xfrm>
        </p:grpSpPr>
        <p:grpSp>
          <p:nvGrpSpPr>
            <p:cNvPr id="77" name="Group 76"/>
            <p:cNvGrpSpPr/>
            <p:nvPr/>
          </p:nvGrpSpPr>
          <p:grpSpPr>
            <a:xfrm>
              <a:off x="3218733" y="3421908"/>
              <a:ext cx="1742450" cy="769092"/>
              <a:chOff x="3218733" y="3553247"/>
              <a:chExt cx="1742450" cy="769092"/>
            </a:xfrm>
          </p:grpSpPr>
          <p:cxnSp>
            <p:nvCxnSpPr>
              <p:cNvPr id="36" name="Straight Connector 35"/>
              <p:cNvCxnSpPr/>
              <p:nvPr/>
            </p:nvCxnSpPr>
            <p:spPr bwMode="auto">
              <a:xfrm>
                <a:off x="3501226" y="3553247"/>
                <a:ext cx="1423417" cy="15463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DF8C2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3218733" y="3943572"/>
                <a:ext cx="1590050" cy="37876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DF8C2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3486240" y="3553247"/>
                <a:ext cx="1322543" cy="76909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DF8C2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flipV="1">
                <a:off x="3218733" y="3712739"/>
                <a:ext cx="1742450" cy="22597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DF8C2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1" name="Group 20"/>
            <p:cNvGrpSpPr/>
            <p:nvPr/>
          </p:nvGrpSpPr>
          <p:grpSpPr>
            <a:xfrm>
              <a:off x="3040479" y="2971800"/>
              <a:ext cx="5073431" cy="1428972"/>
              <a:chOff x="3124200" y="1704157"/>
              <a:chExt cx="5073431" cy="142897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124200" y="1902372"/>
                <a:ext cx="681826" cy="847317"/>
                <a:chOff x="3225864" y="1900535"/>
                <a:chExt cx="681826" cy="847317"/>
              </a:xfrm>
            </p:grpSpPr>
            <p:sp>
              <p:nvSpPr>
                <p:cNvPr id="31" name="Oval 30"/>
                <p:cNvSpPr/>
                <p:nvPr/>
              </p:nvSpPr>
              <p:spPr bwMode="auto">
                <a:xfrm rot="2316742">
                  <a:off x="3247855" y="1962807"/>
                  <a:ext cx="645542" cy="785045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3225864" y="1900535"/>
                  <a:ext cx="681826" cy="847130"/>
                  <a:chOff x="3186104" y="2004176"/>
                  <a:chExt cx="681826" cy="847130"/>
                </a:xfrm>
              </p:grpSpPr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3490904" y="2004176"/>
                    <a:ext cx="3770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•</a:t>
                    </a:r>
                    <a:r>
                      <a:rPr lang="en-US" sz="1200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b</a:t>
                    </a:r>
                    <a:endPara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3186104" y="2389641"/>
                    <a:ext cx="3770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•</a:t>
                    </a:r>
                    <a:r>
                      <a:rPr lang="en-US" sz="1200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a</a:t>
                    </a:r>
                    <a:endParaRPr lang="en-US" sz="20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4684986" y="2061864"/>
                <a:ext cx="645542" cy="1071265"/>
                <a:chOff x="4673256" y="2209800"/>
                <a:chExt cx="645542" cy="1071265"/>
              </a:xfrm>
            </p:grpSpPr>
            <p:sp>
              <p:nvSpPr>
                <p:cNvPr id="28" name="Oval 27"/>
                <p:cNvSpPr/>
                <p:nvPr/>
              </p:nvSpPr>
              <p:spPr bwMode="auto">
                <a:xfrm rot="20805732">
                  <a:off x="4673256" y="2276393"/>
                  <a:ext cx="645542" cy="959265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724400" y="2819400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c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880774" y="2209800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d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127531" y="1704157"/>
                <a:ext cx="2070100" cy="971939"/>
                <a:chOff x="5892769" y="1704157"/>
                <a:chExt cx="2070100" cy="971939"/>
              </a:xfrm>
            </p:grpSpPr>
            <p:sp>
              <p:nvSpPr>
                <p:cNvPr id="25" name="Oval 24"/>
                <p:cNvSpPr/>
                <p:nvPr/>
              </p:nvSpPr>
              <p:spPr bwMode="auto">
                <a:xfrm rot="20430343">
                  <a:off x="5892769" y="1704157"/>
                  <a:ext cx="2070100" cy="964324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39018" y="2214431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e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391400" y="1724654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f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86" name="Group 85"/>
          <p:cNvGrpSpPr/>
          <p:nvPr/>
        </p:nvGrpSpPr>
        <p:grpSpPr>
          <a:xfrm>
            <a:off x="4724401" y="3810000"/>
            <a:ext cx="5073431" cy="1428972"/>
            <a:chOff x="3019901" y="4267200"/>
            <a:chExt cx="5073431" cy="1428972"/>
          </a:xfrm>
        </p:grpSpPr>
        <p:cxnSp>
          <p:nvCxnSpPr>
            <p:cNvPr id="61" name="Straight Connector 60"/>
            <p:cNvCxnSpPr/>
            <p:nvPr/>
          </p:nvCxnSpPr>
          <p:spPr bwMode="auto">
            <a:xfrm>
              <a:off x="3324701" y="4953000"/>
              <a:ext cx="1578757" cy="239193"/>
            </a:xfrm>
            <a:prstGeom prst="line">
              <a:avLst/>
            </a:prstGeom>
            <a:solidFill>
              <a:schemeClr val="accent1"/>
            </a:solidFill>
            <a:ln w="38100" cap="rnd" cmpd="sng" algn="ctr">
              <a:solidFill>
                <a:srgbClr val="DF8C27"/>
              </a:solidFill>
              <a:prstDash val="solid"/>
              <a:round/>
              <a:headEnd type="oval" w="lg" len="lg"/>
              <a:tailEnd type="oval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7" name="Group 46"/>
            <p:cNvGrpSpPr/>
            <p:nvPr/>
          </p:nvGrpSpPr>
          <p:grpSpPr>
            <a:xfrm>
              <a:off x="3019901" y="4267200"/>
              <a:ext cx="5073431" cy="1428972"/>
              <a:chOff x="3124200" y="1704157"/>
              <a:chExt cx="5073431" cy="142897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124200" y="1902372"/>
                <a:ext cx="681826" cy="847317"/>
                <a:chOff x="3225864" y="1900535"/>
                <a:chExt cx="681826" cy="847317"/>
              </a:xfrm>
            </p:grpSpPr>
            <p:sp>
              <p:nvSpPr>
                <p:cNvPr id="57" name="Oval 56"/>
                <p:cNvSpPr/>
                <p:nvPr/>
              </p:nvSpPr>
              <p:spPr bwMode="auto">
                <a:xfrm rot="2316742">
                  <a:off x="3247855" y="1962807"/>
                  <a:ext cx="645542" cy="785045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grpSp>
              <p:nvGrpSpPr>
                <p:cNvPr id="58" name="Group 57"/>
                <p:cNvGrpSpPr/>
                <p:nvPr/>
              </p:nvGrpSpPr>
              <p:grpSpPr>
                <a:xfrm>
                  <a:off x="3225864" y="1900535"/>
                  <a:ext cx="681826" cy="847130"/>
                  <a:chOff x="3186104" y="2004176"/>
                  <a:chExt cx="681826" cy="847130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3490904" y="2004176"/>
                    <a:ext cx="3770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•</a:t>
                    </a:r>
                    <a:r>
                      <a:rPr lang="en-US" sz="1200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b</a:t>
                    </a:r>
                    <a:endPara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3186104" y="2389641"/>
                    <a:ext cx="3770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•</a:t>
                    </a:r>
                    <a:r>
                      <a:rPr lang="en-US" sz="1200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a</a:t>
                    </a:r>
                    <a:endParaRPr lang="en-US" sz="20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4684986" y="2061864"/>
                <a:ext cx="645542" cy="1071265"/>
                <a:chOff x="4673256" y="2209800"/>
                <a:chExt cx="645542" cy="1071265"/>
              </a:xfrm>
            </p:grpSpPr>
            <p:sp>
              <p:nvSpPr>
                <p:cNvPr id="54" name="Oval 53"/>
                <p:cNvSpPr/>
                <p:nvPr/>
              </p:nvSpPr>
              <p:spPr bwMode="auto">
                <a:xfrm rot="20805732">
                  <a:off x="4673256" y="2276393"/>
                  <a:ext cx="645542" cy="959265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724400" y="2819400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c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4880774" y="2209800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d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127531" y="1704157"/>
                <a:ext cx="2070100" cy="971939"/>
                <a:chOff x="5892769" y="1704157"/>
                <a:chExt cx="2070100" cy="971939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 rot="20430343">
                  <a:off x="5892769" y="1704157"/>
                  <a:ext cx="2070100" cy="964324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5939018" y="2214431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e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391400" y="1724654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f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88" name="Group 87"/>
          <p:cNvGrpSpPr/>
          <p:nvPr/>
        </p:nvGrpSpPr>
        <p:grpSpPr>
          <a:xfrm>
            <a:off x="4756370" y="5181600"/>
            <a:ext cx="5073431" cy="1428972"/>
            <a:chOff x="3109214" y="5410200"/>
            <a:chExt cx="5073431" cy="1428972"/>
          </a:xfrm>
        </p:grpSpPr>
        <p:cxnSp>
          <p:nvCxnSpPr>
            <p:cNvPr id="78" name="Straight Connector 77"/>
            <p:cNvCxnSpPr/>
            <p:nvPr/>
          </p:nvCxnSpPr>
          <p:spPr bwMode="auto">
            <a:xfrm flipV="1">
              <a:off x="3276600" y="5998740"/>
              <a:ext cx="1752835" cy="2259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DF8C2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3" name="Group 62"/>
            <p:cNvGrpSpPr/>
            <p:nvPr/>
          </p:nvGrpSpPr>
          <p:grpSpPr>
            <a:xfrm>
              <a:off x="3109214" y="5410200"/>
              <a:ext cx="5073431" cy="1428972"/>
              <a:chOff x="3124200" y="1704157"/>
              <a:chExt cx="5073431" cy="1428972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124200" y="1902372"/>
                <a:ext cx="681826" cy="847317"/>
                <a:chOff x="3225864" y="1900535"/>
                <a:chExt cx="681826" cy="847317"/>
              </a:xfrm>
            </p:grpSpPr>
            <p:sp>
              <p:nvSpPr>
                <p:cNvPr id="73" name="Oval 72"/>
                <p:cNvSpPr/>
                <p:nvPr/>
              </p:nvSpPr>
              <p:spPr bwMode="auto">
                <a:xfrm rot="2316742">
                  <a:off x="3247855" y="1962807"/>
                  <a:ext cx="645542" cy="785045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3225864" y="1900535"/>
                  <a:ext cx="681826" cy="847130"/>
                  <a:chOff x="3186104" y="2004176"/>
                  <a:chExt cx="681826" cy="847130"/>
                </a:xfrm>
              </p:grpSpPr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3490904" y="2004176"/>
                    <a:ext cx="3770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•</a:t>
                    </a:r>
                    <a:r>
                      <a:rPr lang="en-US" sz="1200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b</a:t>
                    </a:r>
                    <a:endPara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3186104" y="2389641"/>
                    <a:ext cx="3770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•</a:t>
                    </a:r>
                    <a:r>
                      <a:rPr lang="en-US" sz="1200" dirty="0">
                        <a:solidFill>
                          <a:srgbClr val="DF8C2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rPr>
                      <a:t>a</a:t>
                    </a:r>
                    <a:endParaRPr lang="en-US" sz="20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65" name="Group 64"/>
              <p:cNvGrpSpPr/>
              <p:nvPr/>
            </p:nvGrpSpPr>
            <p:grpSpPr>
              <a:xfrm>
                <a:off x="4684986" y="2061864"/>
                <a:ext cx="645542" cy="1071265"/>
                <a:chOff x="4673256" y="2209800"/>
                <a:chExt cx="645542" cy="1071265"/>
              </a:xfrm>
            </p:grpSpPr>
            <p:sp>
              <p:nvSpPr>
                <p:cNvPr id="70" name="Oval 69"/>
                <p:cNvSpPr/>
                <p:nvPr/>
              </p:nvSpPr>
              <p:spPr bwMode="auto">
                <a:xfrm rot="20805732">
                  <a:off x="4673256" y="2276393"/>
                  <a:ext cx="645542" cy="959265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4724400" y="2819400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c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4880774" y="2209800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d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6127531" y="1704157"/>
                <a:ext cx="2070100" cy="971939"/>
                <a:chOff x="5892769" y="1704157"/>
                <a:chExt cx="2070100" cy="971939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 rot="20430343">
                  <a:off x="5892769" y="1704157"/>
                  <a:ext cx="2070100" cy="964324"/>
                </a:xfrm>
                <a:prstGeom prst="ellipse">
                  <a:avLst/>
                </a:prstGeom>
                <a:noFill/>
                <a:ln w="38100">
                  <a:solidFill>
                    <a:srgbClr val="F6921E"/>
                  </a:solidFill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eaLnBrk="1" hangingPunct="1">
                    <a:defRPr/>
                  </a:pPr>
                  <a:endPara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+mn-ea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5939018" y="2214431"/>
                  <a:ext cx="377026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e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7391400" y="1724654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•</a:t>
                  </a:r>
                  <a:r>
                    <a:rPr lang="en-US" sz="1200" dirty="0">
                      <a:solidFill>
                        <a:srgbClr val="DF8C2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cs typeface="Arial"/>
                    </a:rPr>
                    <a:t>f</a:t>
                  </a:r>
                  <a:endParaRPr lang="en-US" sz="2000" dirty="0">
                    <a:solidFill>
                      <a:srgbClr val="DF8C2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0831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4149" y="1600200"/>
            <a:ext cx="9297651" cy="1828800"/>
          </a:xfrm>
        </p:spPr>
        <p:txBody>
          <a:bodyPr/>
          <a:lstStyle/>
          <a:p>
            <a:r>
              <a:rPr lang="en-US" dirty="0" smtClean="0"/>
              <a:t>Anomaly Detection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brainstorm /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nomaly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could we use </a:t>
            </a:r>
            <a:r>
              <a:rPr lang="en-US" dirty="0" err="1" smtClean="0"/>
              <a:t>KMeans</a:t>
            </a:r>
            <a:r>
              <a:rPr lang="en-US" dirty="0" smtClean="0"/>
              <a:t> to detect anomalies?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step 1: get last </a:t>
            </a:r>
            <a:r>
              <a:rPr lang="en-US" sz="2800" b="1" dirty="0" smtClean="0">
                <a:solidFill>
                  <a:schemeClr val="accent2"/>
                </a:solidFill>
              </a:rPr>
              <a:t>n</a:t>
            </a:r>
            <a:r>
              <a:rPr lang="en-US" sz="2800" dirty="0" smtClean="0">
                <a:solidFill>
                  <a:schemeClr val="accent2"/>
                </a:solidFill>
              </a:rPr>
              <a:t> things and convert them to vectors (matrix)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step 2: get thing in question and add it to the bunch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step 3: run </a:t>
            </a:r>
            <a:r>
              <a:rPr lang="en-US" sz="2800" dirty="0" err="1" smtClean="0">
                <a:solidFill>
                  <a:schemeClr val="accent2"/>
                </a:solidFill>
              </a:rPr>
              <a:t>KMeans</a:t>
            </a:r>
            <a:endParaRPr lang="en-US" sz="2800" dirty="0" smtClean="0">
              <a:solidFill>
                <a:schemeClr val="accent2"/>
              </a:solidFill>
            </a:endParaRP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step 4: measure distance of [new thing] from all centers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step 5: return min/</a:t>
            </a:r>
            <a:r>
              <a:rPr lang="en-US" sz="2800" dirty="0" err="1" smtClean="0">
                <a:solidFill>
                  <a:schemeClr val="accent2"/>
                </a:solidFill>
              </a:rPr>
              <a:t>avg</a:t>
            </a:r>
            <a:r>
              <a:rPr lang="en-US" sz="2800" dirty="0" smtClean="0">
                <a:solidFill>
                  <a:schemeClr val="accent2"/>
                </a:solidFill>
              </a:rPr>
              <a:t>/mode – whatever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step 6: tune (what is an acceptable threshold?)</a:t>
            </a:r>
          </a:p>
          <a:p>
            <a:pPr lvl="1"/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4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2299" name="Rectangle 11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word about data science</a:t>
            </a:r>
          </a:p>
          <a:p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machine learning</a:t>
            </a:r>
            <a:r>
              <a:rPr lang="en-US" dirty="0"/>
              <a:t>?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unsupervised learning – </a:t>
            </a:r>
            <a:r>
              <a:rPr lang="en-US" dirty="0" smtClean="0">
                <a:solidFill>
                  <a:schemeClr val="accent2"/>
                </a:solidFill>
              </a:rPr>
              <a:t>organization </a:t>
            </a:r>
          </a:p>
          <a:p>
            <a:pPr lvl="1"/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hierarchical clustering</a:t>
            </a:r>
          </a:p>
          <a:p>
            <a:r>
              <a:rPr lang="en-US" dirty="0" smtClean="0"/>
              <a:t>anomaly detection (motivation)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nomaly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could we use Hierarchical Clustering to detect anomalies?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word about </a:t>
            </a:r>
            <a:r>
              <a:rPr lang="en-US" smtClean="0"/>
              <a:t>data science</a:t>
            </a:r>
          </a:p>
          <a:p>
            <a:r>
              <a:rPr lang="en-US" dirty="0" smtClean="0"/>
              <a:t>what </a:t>
            </a:r>
            <a:r>
              <a:rPr lang="en-US" dirty="0"/>
              <a:t>is machine learning?</a:t>
            </a:r>
          </a:p>
          <a:p>
            <a:pPr lvl="1"/>
            <a:r>
              <a:rPr lang="en-US" dirty="0" smtClean="0"/>
              <a:t>supervised</a:t>
            </a:r>
            <a:endParaRPr lang="en-US" dirty="0"/>
          </a:p>
          <a:p>
            <a:pPr lvl="1"/>
            <a:r>
              <a:rPr lang="en-US" dirty="0" smtClean="0"/>
              <a:t>unsupervised</a:t>
            </a:r>
          </a:p>
          <a:p>
            <a:r>
              <a:rPr lang="en-US" dirty="0" smtClean="0"/>
              <a:t>recommender systems, anomaly detection</a:t>
            </a:r>
            <a:endParaRPr lang="en-US" dirty="0"/>
          </a:p>
          <a:p>
            <a:r>
              <a:rPr lang="en-US" dirty="0" smtClean="0"/>
              <a:t>k-means</a:t>
            </a:r>
            <a:r>
              <a:rPr lang="en-US" dirty="0"/>
              <a:t>, hierarchical clustering </a:t>
            </a:r>
            <a:endParaRPr lang="en-US" dirty="0" smtClean="0"/>
          </a:p>
          <a:p>
            <a:r>
              <a:rPr lang="en-US" dirty="0" err="1" smtClean="0"/>
              <a:t>nuML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chemeClr val="accent2"/>
                </a:solidFill>
              </a:rPr>
              <a:t>http://numl.net 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70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90689"/>
            <a:ext cx="10744200" cy="4786311"/>
          </a:xfrm>
        </p:spPr>
        <p:txBody>
          <a:bodyPr>
            <a:normAutofit/>
          </a:bodyPr>
          <a:lstStyle/>
          <a:p>
            <a:r>
              <a:rPr lang="en-US" dirty="0" smtClean="0"/>
              <a:t>supervised learning:</a:t>
            </a:r>
            <a:endParaRPr lang="en-US" dirty="0"/>
          </a:p>
          <a:p>
            <a:pPr lvl="1"/>
            <a:r>
              <a:rPr lang="en-US" sz="2800" dirty="0"/>
              <a:t>support vector machines (non-linear classification models)</a:t>
            </a:r>
          </a:p>
          <a:p>
            <a:pPr lvl="1"/>
            <a:r>
              <a:rPr lang="en-US" sz="2800" dirty="0"/>
              <a:t>stochastic models (naïve </a:t>
            </a:r>
            <a:r>
              <a:rPr lang="en-US" sz="2800" dirty="0" err="1"/>
              <a:t>bayes</a:t>
            </a:r>
            <a:r>
              <a:rPr lang="en-US" sz="2800" dirty="0"/>
              <a:t>, etc.)</a:t>
            </a:r>
          </a:p>
          <a:p>
            <a:pPr lvl="1"/>
            <a:r>
              <a:rPr lang="en-US" sz="2800" dirty="0"/>
              <a:t>neural networks</a:t>
            </a:r>
          </a:p>
          <a:p>
            <a:pPr lvl="1"/>
            <a:r>
              <a:rPr lang="en-US" sz="2800" dirty="0"/>
              <a:t>simplified interface (system chooses appropriate model by interrogating label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probabilistic graphical models</a:t>
            </a:r>
            <a:endParaRPr lang="en-US" sz="2800" dirty="0"/>
          </a:p>
          <a:p>
            <a:pPr lvl="1"/>
            <a:r>
              <a:rPr lang="en-US" sz="2400" dirty="0"/>
              <a:t>multi-processor, </a:t>
            </a:r>
            <a:r>
              <a:rPr lang="en-US" sz="2400" dirty="0" err="1" smtClean="0"/>
              <a:t>gpgpu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5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unsupervised learning:</a:t>
            </a:r>
            <a:endParaRPr lang="en-US" sz="3600" dirty="0"/>
          </a:p>
          <a:p>
            <a:pPr lvl="1"/>
            <a:r>
              <a:rPr lang="en-US" dirty="0" err="1"/>
              <a:t>gaussian</a:t>
            </a:r>
            <a:r>
              <a:rPr lang="en-US" dirty="0"/>
              <a:t> mixture models</a:t>
            </a:r>
          </a:p>
          <a:p>
            <a:pPr lvl="1"/>
            <a:r>
              <a:rPr lang="en-US" dirty="0"/>
              <a:t>latent semantic analysis (better </a:t>
            </a:r>
            <a:r>
              <a:rPr lang="en-US" dirty="0" err="1"/>
              <a:t>pca</a:t>
            </a:r>
            <a:r>
              <a:rPr lang="en-US" dirty="0"/>
              <a:t> for text)</a:t>
            </a:r>
          </a:p>
          <a:p>
            <a:pPr lvl="1"/>
            <a:r>
              <a:rPr lang="en-US" dirty="0"/>
              <a:t>self organizing maps</a:t>
            </a:r>
          </a:p>
          <a:p>
            <a:pPr lvl="1"/>
            <a:r>
              <a:rPr lang="en-US" dirty="0"/>
              <a:t>smarter interfaces (API to deal with reduction chaining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multi-processor, </a:t>
            </a:r>
            <a:r>
              <a:rPr lang="en-US" dirty="0" err="1" smtClean="0"/>
              <a:t>gpgpu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504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reading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6396"/>
            <a:ext cx="3353446" cy="4377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479579"/>
            <a:ext cx="3513032" cy="47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2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Questions?</a:t>
            </a:r>
            <a:endParaRPr lang="de-DE" sz="3200" dirty="0"/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1294148" y="4114800"/>
            <a:ext cx="7545765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600" b="1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6000" b="0" smtClean="0"/>
              <a:t>Seth Juarez</a:t>
            </a:r>
          </a:p>
          <a:p>
            <a:pPr fontAlgn="auto">
              <a:spcAft>
                <a:spcPts val="0"/>
              </a:spcAft>
            </a:pPr>
            <a:r>
              <a:rPr lang="en-US" sz="3100" b="0" smtClean="0"/>
              <a:t>sethj@devexpress.com</a:t>
            </a:r>
          </a:p>
          <a:p>
            <a:pPr fontAlgn="auto">
              <a:spcAft>
                <a:spcPts val="0"/>
              </a:spcAft>
            </a:pPr>
            <a:r>
              <a:rPr lang="en-US" sz="3100" b="0" smtClean="0"/>
              <a:t>@sethjuarez</a:t>
            </a:r>
          </a:p>
          <a:p>
            <a:pPr fontAlgn="auto">
              <a:spcAft>
                <a:spcPts val="0"/>
              </a:spcAft>
            </a:pPr>
            <a:r>
              <a:rPr lang="en-US" sz="3100" b="0" smtClean="0"/>
              <a:t>Analytics Program Manager</a:t>
            </a:r>
          </a:p>
          <a:p>
            <a:pPr fontAlgn="auto">
              <a:spcAft>
                <a:spcPts val="0"/>
              </a:spcAft>
            </a:pPr>
            <a:r>
              <a:rPr lang="en-US" b="0" smtClean="0"/>
              <a:t>DevExpress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7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12299" name="Rectangle 11"/>
          <p:cNvSpPr>
            <a:spLocks noGrp="1" noChangeArrowheads="1"/>
          </p:cNvSpPr>
          <p:nvPr>
            <p:ph idx="1"/>
          </p:nvPr>
        </p:nvSpPr>
        <p:spPr>
          <a:xfrm>
            <a:off x="990600" y="1690689"/>
            <a:ext cx="5949660" cy="4510831"/>
          </a:xfrm>
        </p:spPr>
        <p:txBody>
          <a:bodyPr>
            <a:normAutofit/>
          </a:bodyPr>
          <a:lstStyle/>
          <a:p>
            <a:r>
              <a:rPr lang="en-US" dirty="0" smtClean="0"/>
              <a:t>key word: science</a:t>
            </a:r>
            <a:endParaRPr lang="en-US" dirty="0"/>
          </a:p>
          <a:p>
            <a:r>
              <a:rPr lang="en-US" dirty="0" smtClean="0"/>
              <a:t>try stuff</a:t>
            </a:r>
          </a:p>
          <a:p>
            <a:r>
              <a:rPr lang="en-US" dirty="0" smtClean="0"/>
              <a:t>it (might not | won’t) work the first time</a:t>
            </a:r>
          </a:p>
          <a:p>
            <a:endParaRPr lang="en-US" dirty="0" smtClean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60" y="788877"/>
            <a:ext cx="4820480" cy="5761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6550223"/>
            <a:ext cx="680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chemeClr val="accent2"/>
                </a:solidFill>
              </a:rPr>
              <a:t>http://www.sciencebuddies.org/science-fair-projects/project_scientific_method.shtml</a:t>
            </a:r>
          </a:p>
        </p:txBody>
      </p:sp>
    </p:spTree>
    <p:extLst>
      <p:ext uri="{BB962C8B-B14F-4D97-AF65-F5344CB8AC3E}">
        <p14:creationId xmlns:p14="http://schemas.microsoft.com/office/powerpoint/2010/main" val="27503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/>
              <a:t>(and exploiting) patterns in data</a:t>
            </a:r>
          </a:p>
          <a:p>
            <a:r>
              <a:rPr lang="en-US" dirty="0" smtClean="0"/>
              <a:t>replacing </a:t>
            </a:r>
            <a:r>
              <a:rPr lang="en-US" dirty="0"/>
              <a:t>“human writing code” with “human supplying data”</a:t>
            </a:r>
          </a:p>
          <a:p>
            <a:pPr lvl="1"/>
            <a:r>
              <a:rPr lang="en-US" dirty="0" smtClean="0"/>
              <a:t>system </a:t>
            </a:r>
            <a:r>
              <a:rPr lang="en-US" dirty="0"/>
              <a:t>figures out what the person wants based on examples</a:t>
            </a:r>
          </a:p>
          <a:p>
            <a:pPr lvl="1"/>
            <a:r>
              <a:rPr lang="en-US" dirty="0" smtClean="0"/>
              <a:t>need </a:t>
            </a:r>
            <a:r>
              <a:rPr lang="en-US" dirty="0"/>
              <a:t>to abstract from “training” examples to “test” examples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central issue in ML: </a:t>
            </a:r>
            <a:r>
              <a:rPr lang="en-US" dirty="0" smtClean="0"/>
              <a:t>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7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split into two (</a:t>
            </a:r>
            <a:r>
              <a:rPr lang="en-US" dirty="0" err="1" smtClean="0"/>
              <a:t>ish</a:t>
            </a:r>
            <a:r>
              <a:rPr lang="en-US" dirty="0" smtClean="0"/>
              <a:t>) areas</a:t>
            </a:r>
          </a:p>
          <a:p>
            <a:pPr lvl="1"/>
            <a:r>
              <a:rPr lang="en-US" b="1" dirty="0" smtClean="0">
                <a:solidFill>
                  <a:srgbClr val="DF8C27"/>
                </a:solidFill>
              </a:rPr>
              <a:t>supervised learning</a:t>
            </a:r>
          </a:p>
          <a:p>
            <a:pPr lvl="2"/>
            <a:r>
              <a:rPr lang="en-US" dirty="0" smtClean="0"/>
              <a:t>predicting the future</a:t>
            </a:r>
          </a:p>
          <a:p>
            <a:pPr lvl="2"/>
            <a:r>
              <a:rPr lang="en-US" dirty="0" smtClean="0"/>
              <a:t>learn from past examples to predict future</a:t>
            </a:r>
          </a:p>
          <a:p>
            <a:pPr lvl="1"/>
            <a:r>
              <a:rPr lang="en-US" b="1" dirty="0" smtClean="0">
                <a:solidFill>
                  <a:srgbClr val="DF8C27"/>
                </a:solidFill>
              </a:rPr>
              <a:t>unsupervised learning</a:t>
            </a:r>
          </a:p>
          <a:p>
            <a:pPr lvl="2"/>
            <a:r>
              <a:rPr lang="en-US" dirty="0" smtClean="0"/>
              <a:t>understanding the past</a:t>
            </a:r>
          </a:p>
          <a:p>
            <a:pPr lvl="2"/>
            <a:r>
              <a:rPr lang="en-US" dirty="0" smtClean="0"/>
              <a:t>making sense of data</a:t>
            </a:r>
          </a:p>
          <a:p>
            <a:pPr lvl="2"/>
            <a:r>
              <a:rPr lang="en-US" dirty="0" smtClean="0"/>
              <a:t>learning structure of data</a:t>
            </a:r>
          </a:p>
          <a:p>
            <a:pPr lvl="2"/>
            <a:r>
              <a:rPr lang="en-US" dirty="0" smtClean="0"/>
              <a:t>compressing data for consumption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applications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88" y="2133600"/>
            <a:ext cx="10685714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4" y="1624775"/>
            <a:ext cx="10770962" cy="45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4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DevExpress Color Theme">
      <a:dk1>
        <a:sysClr val="windowText" lastClr="000000"/>
      </a:dk1>
      <a:lt1>
        <a:sysClr val="window" lastClr="FFFFFF"/>
      </a:lt1>
      <a:dk2>
        <a:srgbClr val="424241"/>
      </a:dk2>
      <a:lt2>
        <a:srgbClr val="EEECE1"/>
      </a:lt2>
      <a:accent1>
        <a:srgbClr val="C54931"/>
      </a:accent1>
      <a:accent2>
        <a:srgbClr val="F6921E"/>
      </a:accent2>
      <a:accent3>
        <a:srgbClr val="1B2A44"/>
      </a:accent3>
      <a:accent4>
        <a:srgbClr val="3A4972"/>
      </a:accent4>
      <a:accent5>
        <a:srgbClr val="82C6E2"/>
      </a:accent5>
      <a:accent6>
        <a:srgbClr val="41414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MLSupervisedCodemash</Template>
  <TotalTime>3764</TotalTime>
  <Words>746</Words>
  <Application>Microsoft Office PowerPoint</Application>
  <PresentationFormat>Widescreen</PresentationFormat>
  <Paragraphs>278</Paragraphs>
  <Slides>45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Helvetica Neue</vt:lpstr>
      <vt:lpstr>Helvetica Neue Light</vt:lpstr>
      <vt:lpstr>Segoe UI</vt:lpstr>
      <vt:lpstr>Wingdings 2</vt:lpstr>
      <vt:lpstr>Custom Design</vt:lpstr>
      <vt:lpstr>Practical Machine Learning Recommender Engine and Anomaly Detection </vt:lpstr>
      <vt:lpstr>PowerPoint Presentation</vt:lpstr>
      <vt:lpstr>PowerPoint Presentation</vt:lpstr>
      <vt:lpstr>agenda</vt:lpstr>
      <vt:lpstr>data science</vt:lpstr>
      <vt:lpstr>machine learning</vt:lpstr>
      <vt:lpstr>machine learning</vt:lpstr>
      <vt:lpstr>neat applications</vt:lpstr>
      <vt:lpstr>neat applications</vt:lpstr>
      <vt:lpstr>neat applications</vt:lpstr>
      <vt:lpstr>neat applications</vt:lpstr>
      <vt:lpstr>neat applications</vt:lpstr>
      <vt:lpstr>Recommender System</vt:lpstr>
      <vt:lpstr>recommender systems</vt:lpstr>
      <vt:lpstr>PowerPoint Presentation</vt:lpstr>
      <vt:lpstr>recommender systems</vt:lpstr>
      <vt:lpstr>PowerPoint Presentation</vt:lpstr>
      <vt:lpstr>Unsupervised Learning</vt:lpstr>
      <vt:lpstr>How Does it Work?</vt:lpstr>
      <vt:lpstr>pattern</vt:lpstr>
      <vt:lpstr>data – example</vt:lpstr>
      <vt:lpstr>Do Something</vt:lpstr>
      <vt:lpstr>Distance and Similarity</vt:lpstr>
      <vt:lpstr>distance (metric)</vt:lpstr>
      <vt:lpstr>distance</vt:lpstr>
      <vt:lpstr>k-means</vt:lpstr>
      <vt:lpstr>Demonstration</vt:lpstr>
      <vt:lpstr>strings?!?!</vt:lpstr>
      <vt:lpstr>Recommending</vt:lpstr>
      <vt:lpstr>collaborative filtering</vt:lpstr>
      <vt:lpstr>content-based filtering</vt:lpstr>
      <vt:lpstr>Demonstration</vt:lpstr>
      <vt:lpstr>Similarity</vt:lpstr>
      <vt:lpstr>Hierarchical Clustering</vt:lpstr>
      <vt:lpstr>clustering</vt:lpstr>
      <vt:lpstr>linkage</vt:lpstr>
      <vt:lpstr>Demonstration</vt:lpstr>
      <vt:lpstr>Anomaly Detection</vt:lpstr>
      <vt:lpstr>anomaly detection</vt:lpstr>
      <vt:lpstr>anomaly detection</vt:lpstr>
      <vt:lpstr>recap</vt:lpstr>
      <vt:lpstr>planned</vt:lpstr>
      <vt:lpstr>planned</vt:lpstr>
      <vt:lpstr>some reading</vt:lpstr>
      <vt:lpstr>Questions?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Seth Juarez | DevExpress</dc:title>
  <dc:creator>Seth Juarez</dc:creator>
  <cp:lastModifiedBy>Seth Juarez</cp:lastModifiedBy>
  <cp:revision>89</cp:revision>
  <dcterms:created xsi:type="dcterms:W3CDTF">2012-02-17T17:07:20Z</dcterms:created>
  <dcterms:modified xsi:type="dcterms:W3CDTF">2014-05-16T16:09:44Z</dcterms:modified>
</cp:coreProperties>
</file>